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aleway"/>
      <p:regular r:id="rId29"/>
      <p:bold r:id="rId30"/>
      <p:italic r:id="rId31"/>
      <p:boldItalic r:id="rId32"/>
    </p:embeddedFont>
    <p:embeddedFont>
      <p:font typeface="Raleway ExtraBold"/>
      <p:bold r:id="rId33"/>
      <p:boldItalic r:id="rId34"/>
    </p:embeddedFont>
    <p:embeddedFont>
      <p:font typeface="Lato"/>
      <p:regular r:id="rId35"/>
      <p:bold r:id="rId36"/>
      <p:italic r:id="rId37"/>
      <p:boldItalic r:id="rId38"/>
    </p:embeddedFont>
    <p:embeddedFont>
      <p:font typeface="Lato Light"/>
      <p:regular r:id="rId39"/>
      <p:bold r:id="rId40"/>
      <p:italic r:id="rId41"/>
      <p:boldItalic r:id="rId42"/>
    </p:embeddedFont>
    <p:embeddedFont>
      <p:font typeface="Roboto Condensed Light"/>
      <p:regular r:id="rId43"/>
      <p:bold r:id="rId44"/>
      <p:italic r:id="rId45"/>
      <p:boldItalic r:id="rId46"/>
    </p:embeddedFont>
    <p:embeddedFont>
      <p:font typeface="Raleway Medium"/>
      <p:regular r:id="rId47"/>
      <p:bold r:id="rId48"/>
      <p:italic r:id="rId49"/>
      <p:boldItalic r:id="rId50"/>
    </p:embeddedFont>
    <p:embeddedFont>
      <p:font typeface="Exo 2"/>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Light-bold.fntdata"/><Relationship Id="rId42" Type="http://schemas.openxmlformats.org/officeDocument/2006/relationships/font" Target="fonts/LatoLight-boldItalic.fntdata"/><Relationship Id="rId41" Type="http://schemas.openxmlformats.org/officeDocument/2006/relationships/font" Target="fonts/LatoLight-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Medium-bold.fntdata"/><Relationship Id="rId47" Type="http://schemas.openxmlformats.org/officeDocument/2006/relationships/font" Target="fonts/RalewayMedium-regular.fntdata"/><Relationship Id="rId49" Type="http://schemas.openxmlformats.org/officeDocument/2006/relationships/font" Target="fonts/Raleway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italic.fntdata"/><Relationship Id="rId30" Type="http://schemas.openxmlformats.org/officeDocument/2006/relationships/font" Target="fonts/Raleway-bold.fntdata"/><Relationship Id="rId33" Type="http://schemas.openxmlformats.org/officeDocument/2006/relationships/font" Target="fonts/RalewayExtraBold-bold.fntdata"/><Relationship Id="rId32" Type="http://schemas.openxmlformats.org/officeDocument/2006/relationships/font" Target="fonts/Raleway-boldItalic.fntdata"/><Relationship Id="rId35" Type="http://schemas.openxmlformats.org/officeDocument/2006/relationships/font" Target="fonts/Lato-regular.fntdata"/><Relationship Id="rId34" Type="http://schemas.openxmlformats.org/officeDocument/2006/relationships/font" Target="fonts/RalewayExtraBold-boldItalic.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LatoLight-regular.fntdata"/><Relationship Id="rId38" Type="http://schemas.openxmlformats.org/officeDocument/2006/relationships/font" Target="fonts/La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Raleway-regular.fntdata"/><Relationship Id="rId51" Type="http://schemas.openxmlformats.org/officeDocument/2006/relationships/font" Target="fonts/Exo2-regular.fntdata"/><Relationship Id="rId50" Type="http://schemas.openxmlformats.org/officeDocument/2006/relationships/font" Target="fonts/RalewayMedium-boldItalic.fntdata"/><Relationship Id="rId53" Type="http://schemas.openxmlformats.org/officeDocument/2006/relationships/font" Target="fonts/Exo2-italic.fntdata"/><Relationship Id="rId52" Type="http://schemas.openxmlformats.org/officeDocument/2006/relationships/font" Target="fonts/Exo2-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Exo2-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7fed495feb_2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7fed495feb_2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dcba526e1_5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dcba526e1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dcba526e1_2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dcba526e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fed495feb_22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fed495feb_2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fed495feb_2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7fed495feb_2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dcba526e1_4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dcba526e1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7fed495feb_22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7fed495feb_2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fed495feb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fed495fe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7fed495feb_1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7fed495fe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7fed495feb_1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7fed495feb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fed495feb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fed495f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fed495feb_1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7fed495fe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cf2f17931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cf2f1793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fed495feb_1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fed495fe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7fed495feb_1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7fed495fe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7fed495feb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7fed495f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7fed495feb_2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7fed495feb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fed495feb_19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fed495feb_1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fed495feb_1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fed495fe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fed495feb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7fed495fe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7fed495feb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7fed495fe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dcba526e1_5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dcba526e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p:txBody>
      </p:sp>
      <p:sp>
        <p:nvSpPr>
          <p:cNvPr id="11" name="Google Shape;11;p2"/>
          <p:cNvSpPr/>
          <p:nvPr/>
        </p:nvSpPr>
        <p:spPr>
          <a:xfrm>
            <a:off x="5938246" y="2533163"/>
            <a:ext cx="7218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78"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b="1" sz="2400">
                <a:solidFill>
                  <a:schemeClr val="lt1"/>
                </a:solidFill>
              </a:defRPr>
            </a:lvl1pPr>
            <a:lvl2pPr lvl="1" rtl="0" algn="ctr">
              <a:spcBef>
                <a:spcPts val="0"/>
              </a:spcBef>
              <a:spcAft>
                <a:spcPts val="0"/>
              </a:spcAft>
              <a:buClr>
                <a:schemeClr val="lt1"/>
              </a:buClr>
              <a:buSzPts val="2400"/>
              <a:buNone/>
              <a:defRPr b="1">
                <a:solidFill>
                  <a:schemeClr val="lt1"/>
                </a:solidFill>
              </a:defRPr>
            </a:lvl2pPr>
            <a:lvl3pPr lvl="2" rtl="0" algn="ctr">
              <a:spcBef>
                <a:spcPts val="0"/>
              </a:spcBef>
              <a:spcAft>
                <a:spcPts val="0"/>
              </a:spcAft>
              <a:buClr>
                <a:schemeClr val="lt1"/>
              </a:buClr>
              <a:buSzPts val="2400"/>
              <a:buNone/>
              <a:defRPr b="1">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19" name="Google Shape;19;p3"/>
          <p:cNvSpPr/>
          <p:nvPr/>
        </p:nvSpPr>
        <p:spPr>
          <a:xfrm>
            <a:off x="3047704" y="3992850"/>
            <a:ext cx="3047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 name="Shape 23"/>
        <p:cNvGrpSpPr/>
        <p:nvPr/>
      </p:nvGrpSpPr>
      <p:grpSpPr>
        <a:xfrm>
          <a:off x="0" y="0"/>
          <a:ext cx="0" cy="0"/>
          <a:chOff x="0" y="0"/>
          <a:chExt cx="0" cy="0"/>
        </a:xfrm>
      </p:grpSpPr>
      <p:sp>
        <p:nvSpPr>
          <p:cNvPr id="24" name="Google Shape;24;p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a:lvl4pPr>
            <a:lvl5pPr indent="-381000" lvl="4" marL="2286000" rtl="0" algn="ctr">
              <a:spcBef>
                <a:spcPts val="0"/>
              </a:spcBef>
              <a:spcAft>
                <a:spcPts val="0"/>
              </a:spcAft>
              <a:buSzPts val="2400"/>
              <a:buChar char="○"/>
              <a:defRPr i="1"/>
            </a:lvl5pPr>
            <a:lvl6pPr indent="-381000" lvl="5" marL="2743200" rtl="0" algn="ctr">
              <a:spcBef>
                <a:spcPts val="0"/>
              </a:spcBef>
              <a:spcAft>
                <a:spcPts val="0"/>
              </a:spcAft>
              <a:buSzPts val="2400"/>
              <a:buChar char="■"/>
              <a:defRPr i="1"/>
            </a:lvl6pPr>
            <a:lvl7pPr indent="-381000" lvl="6" marL="3200400" rtl="0" algn="ctr">
              <a:spcBef>
                <a:spcPts val="0"/>
              </a:spcBef>
              <a:spcAft>
                <a:spcPts val="0"/>
              </a:spcAft>
              <a:buSzPts val="2400"/>
              <a:buChar char="●"/>
              <a:defRPr i="1"/>
            </a:lvl7pPr>
            <a:lvl8pPr indent="-381000" lvl="7" marL="3657600" rtl="0" algn="ctr">
              <a:spcBef>
                <a:spcPts val="0"/>
              </a:spcBef>
              <a:spcAft>
                <a:spcPts val="0"/>
              </a:spcAft>
              <a:buSzPts val="2400"/>
              <a:buChar char="○"/>
              <a:defRPr i="1"/>
            </a:lvl8pPr>
            <a:lvl9pPr indent="-381000" lvl="8" marL="4114800" algn="ctr">
              <a:spcBef>
                <a:spcPts val="0"/>
              </a:spcBef>
              <a:spcAft>
                <a:spcPts val="0"/>
              </a:spcAft>
              <a:buSzPts val="2400"/>
              <a:buChar char="■"/>
              <a:defRPr i="1"/>
            </a:lvl9pPr>
          </a:lstStyle>
          <a:p/>
        </p:txBody>
      </p:sp>
      <p:sp>
        <p:nvSpPr>
          <p:cNvPr id="25" name="Google Shape;25;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accent6"/>
                </a:solidFill>
              </a:rPr>
              <a:t>“</a:t>
            </a:r>
            <a:endParaRPr b="1" sz="9600">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434177" y="1599675"/>
            <a:ext cx="17103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1599675"/>
            <a:ext cx="17103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710425" y="1599675"/>
            <a:ext cx="17103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chemeClr val="accent6"/>
              </a:buClr>
              <a:buSzPts val="1800"/>
              <a:buChar char="▷"/>
              <a:defRPr>
                <a:solidFill>
                  <a:schemeClr val="dk1"/>
                </a:solidFill>
              </a:defRPr>
            </a:lvl1pPr>
            <a:lvl2pPr indent="-381000" lvl="1" marL="914400">
              <a:spcBef>
                <a:spcPts val="0"/>
              </a:spcBef>
              <a:spcAft>
                <a:spcPts val="0"/>
              </a:spcAft>
              <a:buClr>
                <a:schemeClr val="dk1"/>
              </a:buClr>
              <a:buSzPts val="2400"/>
              <a:buChar char="○"/>
              <a:defRPr>
                <a:solidFill>
                  <a:schemeClr val="dk1"/>
                </a:solidFill>
              </a:defRPr>
            </a:lvl2pPr>
            <a:lvl3pPr indent="-381000" lvl="2" marL="1371600">
              <a:spcBef>
                <a:spcPts val="0"/>
              </a:spcBef>
              <a:spcAft>
                <a:spcPts val="0"/>
              </a:spcAft>
              <a:buClr>
                <a:schemeClr val="dk1"/>
              </a:buClr>
              <a:buSzPts val="2400"/>
              <a:buChar char="■"/>
              <a:defRPr>
                <a:solidFill>
                  <a:schemeClr val="dk1"/>
                </a:solidFill>
              </a:defRPr>
            </a:lvl3pPr>
            <a:lvl4pPr indent="-381000" lvl="3" marL="1828800">
              <a:spcBef>
                <a:spcPts val="0"/>
              </a:spcBef>
              <a:spcAft>
                <a:spcPts val="0"/>
              </a:spcAft>
              <a:buClr>
                <a:schemeClr val="dk1"/>
              </a:buClr>
              <a:buSzPts val="2400"/>
              <a:buChar char="●"/>
              <a:defRPr>
                <a:solidFill>
                  <a:schemeClr val="dk1"/>
                </a:solidFill>
              </a:defRPr>
            </a:lvl4pPr>
            <a:lvl5pPr indent="-381000" lvl="4" marL="2286000">
              <a:spcBef>
                <a:spcPts val="0"/>
              </a:spcBef>
              <a:spcAft>
                <a:spcPts val="0"/>
              </a:spcAft>
              <a:buClr>
                <a:schemeClr val="dk1"/>
              </a:buClr>
              <a:buSzPts val="2400"/>
              <a:buChar char="○"/>
              <a:defRPr>
                <a:solidFill>
                  <a:schemeClr val="dk1"/>
                </a:solidFill>
              </a:defRPr>
            </a:lvl5pPr>
            <a:lvl6pPr indent="-381000" lvl="5" marL="2743200">
              <a:spcBef>
                <a:spcPts val="0"/>
              </a:spcBef>
              <a:spcAft>
                <a:spcPts val="0"/>
              </a:spcAft>
              <a:buClr>
                <a:schemeClr val="dk1"/>
              </a:buClr>
              <a:buSzPts val="2400"/>
              <a:buChar char="■"/>
              <a:defRPr>
                <a:solidFill>
                  <a:schemeClr val="dk1"/>
                </a:solidFill>
              </a:defRPr>
            </a:lvl6pPr>
            <a:lvl7pPr indent="-381000" lvl="6" marL="3200400">
              <a:spcBef>
                <a:spcPts val="0"/>
              </a:spcBef>
              <a:spcAft>
                <a:spcPts val="0"/>
              </a:spcAft>
              <a:buClr>
                <a:schemeClr val="dk1"/>
              </a:buClr>
              <a:buSzPts val="2400"/>
              <a:buChar char="●"/>
              <a:defRPr>
                <a:solidFill>
                  <a:schemeClr val="dk1"/>
                </a:solidFill>
              </a:defRPr>
            </a:lvl7pPr>
            <a:lvl8pPr indent="-381000" lvl="7" marL="3657600">
              <a:spcBef>
                <a:spcPts val="0"/>
              </a:spcBef>
              <a:spcAft>
                <a:spcPts val="0"/>
              </a:spcAft>
              <a:buClr>
                <a:schemeClr val="dk1"/>
              </a:buClr>
              <a:buSzPts val="2400"/>
              <a:buChar char="○"/>
              <a:defRPr>
                <a:solidFill>
                  <a:schemeClr val="dk1"/>
                </a:solidFill>
              </a:defRPr>
            </a:lvl8pPr>
            <a:lvl9pPr indent="-381000" lvl="8" marL="411480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6"/>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6" name="Google Shape;46;p6"/>
          <p:cNvSpPr txBox="1"/>
          <p:nvPr>
            <p:ph idx="2" type="body"/>
          </p:nvPr>
        </p:nvSpPr>
        <p:spPr>
          <a:xfrm>
            <a:off x="4219456"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p:nvPr>
            <p:ph idx="1" type="body"/>
          </p:nvPr>
        </p:nvSpPr>
        <p:spPr>
          <a:xfrm>
            <a:off x="893700"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7"/>
          <p:cNvSpPr txBox="1"/>
          <p:nvPr>
            <p:ph idx="2" type="body"/>
          </p:nvPr>
        </p:nvSpPr>
        <p:spPr>
          <a:xfrm>
            <a:off x="3386404"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 name="Google Shape;64;p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Clr>
                <a:schemeClr val="dk2"/>
              </a:buClr>
              <a:buSzPts val="1400"/>
              <a:buNone/>
              <a:defRPr sz="1400">
                <a:solidFill>
                  <a:schemeClr val="dk2"/>
                </a:solidFill>
              </a:defRPr>
            </a:lvl1pPr>
          </a:lstStyle>
          <a:p/>
        </p:txBody>
      </p:sp>
      <p:sp>
        <p:nvSpPr>
          <p:cNvPr id="71" name="Google Shape;71;p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indent="-381000" lvl="1" marL="914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indent="-381000" lvl="2" marL="1371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indent="-381000" lvl="3" marL="1828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indent="-381000" lvl="4" marL="2286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indent="-381000" lvl="5" marL="27432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indent="-381000" lvl="6" marL="3200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indent="-381000" lvl="7" marL="3657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indent="-381000" lvl="8" marL="4114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p:txBody>
      </p:sp>
      <p:sp>
        <p:nvSpPr>
          <p:cNvPr id="8" name="Google Shape;8;p1"/>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ph type="ctrTitle"/>
          </p:nvPr>
        </p:nvSpPr>
        <p:spPr>
          <a:xfrm>
            <a:off x="645225" y="2762725"/>
            <a:ext cx="7955100" cy="159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000000"/>
                </a:solidFill>
              </a:rPr>
              <a:t>Group:</a:t>
            </a:r>
            <a:r>
              <a:rPr lang="en" sz="1600">
                <a:solidFill>
                  <a:srgbClr val="000000"/>
                </a:solidFill>
                <a:latin typeface="Raleway Medium"/>
                <a:ea typeface="Raleway Medium"/>
                <a:cs typeface="Raleway Medium"/>
                <a:sym typeface="Raleway Medium"/>
              </a:rPr>
              <a:t> 14</a:t>
            </a:r>
            <a:endParaRPr sz="1600">
              <a:solidFill>
                <a:srgbClr val="000000"/>
              </a:solidFill>
              <a:latin typeface="Raleway Medium"/>
              <a:ea typeface="Raleway Medium"/>
              <a:cs typeface="Raleway Medium"/>
              <a:sym typeface="Raleway Medium"/>
            </a:endParaRPr>
          </a:p>
          <a:p>
            <a:pPr indent="0" lvl="0" marL="0" rtl="0" algn="l">
              <a:lnSpc>
                <a:spcPct val="150000"/>
              </a:lnSpc>
              <a:spcBef>
                <a:spcPts val="0"/>
              </a:spcBef>
              <a:spcAft>
                <a:spcPts val="0"/>
              </a:spcAft>
              <a:buNone/>
            </a:pPr>
            <a:r>
              <a:rPr b="1" lang="en" sz="1600">
                <a:solidFill>
                  <a:srgbClr val="000000"/>
                </a:solidFill>
              </a:rPr>
              <a:t>Team Members:</a:t>
            </a:r>
            <a:r>
              <a:rPr lang="en" sz="1600">
                <a:solidFill>
                  <a:srgbClr val="000000"/>
                </a:solidFill>
                <a:latin typeface="Raleway Medium"/>
                <a:ea typeface="Raleway Medium"/>
                <a:cs typeface="Raleway Medium"/>
                <a:sym typeface="Raleway Medium"/>
              </a:rPr>
              <a:t> Sri Sai Alekya Ghanta, Sahil Kumar Rao, Sarvesh Rajwade, Varun Shrivastava, Pakshal Shah, Jarrar Haider</a:t>
            </a:r>
            <a:endParaRPr sz="1600">
              <a:solidFill>
                <a:srgbClr val="000000"/>
              </a:solidFill>
              <a:latin typeface="Raleway Medium"/>
              <a:ea typeface="Raleway Medium"/>
              <a:cs typeface="Raleway Medium"/>
              <a:sym typeface="Raleway Medium"/>
            </a:endParaRPr>
          </a:p>
          <a:p>
            <a:pPr indent="0" lvl="0" marL="0" rtl="0" algn="l">
              <a:lnSpc>
                <a:spcPct val="150000"/>
              </a:lnSpc>
              <a:spcBef>
                <a:spcPts val="0"/>
              </a:spcBef>
              <a:spcAft>
                <a:spcPts val="0"/>
              </a:spcAft>
              <a:buNone/>
            </a:pPr>
            <a:r>
              <a:rPr b="1" lang="en" sz="1600">
                <a:solidFill>
                  <a:srgbClr val="000000"/>
                </a:solidFill>
              </a:rPr>
              <a:t>Presentation Date:</a:t>
            </a:r>
            <a:r>
              <a:rPr lang="en" sz="1600">
                <a:solidFill>
                  <a:srgbClr val="000000"/>
                </a:solidFill>
                <a:latin typeface="Raleway Medium"/>
                <a:ea typeface="Raleway Medium"/>
                <a:cs typeface="Raleway Medium"/>
                <a:sym typeface="Raleway Medium"/>
              </a:rPr>
              <a:t> December 8, 2022</a:t>
            </a:r>
            <a:endParaRPr sz="1600">
              <a:solidFill>
                <a:srgbClr val="000000"/>
              </a:solidFill>
              <a:latin typeface="Raleway Medium"/>
              <a:ea typeface="Raleway Medium"/>
              <a:cs typeface="Raleway Medium"/>
              <a:sym typeface="Raleway Medium"/>
            </a:endParaRPr>
          </a:p>
          <a:p>
            <a:pPr indent="0" lvl="0" marL="0" rtl="0" algn="ctr">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grpSp>
        <p:nvGrpSpPr>
          <p:cNvPr id="89" name="Google Shape;89;p12"/>
          <p:cNvGrpSpPr/>
          <p:nvPr/>
        </p:nvGrpSpPr>
        <p:grpSpPr>
          <a:xfrm>
            <a:off x="7520856" y="2187167"/>
            <a:ext cx="634573" cy="616761"/>
            <a:chOff x="5970800" y="1619250"/>
            <a:chExt cx="428650" cy="456725"/>
          </a:xfrm>
        </p:grpSpPr>
        <p:sp>
          <p:nvSpPr>
            <p:cNvPr id="90" name="Google Shape;90;p12"/>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2"/>
          <p:cNvSpPr txBox="1"/>
          <p:nvPr>
            <p:ph type="ctrTitle"/>
          </p:nvPr>
        </p:nvSpPr>
        <p:spPr>
          <a:xfrm>
            <a:off x="569025" y="1783500"/>
            <a:ext cx="67365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Raleway ExtraBold"/>
                <a:ea typeface="Raleway ExtraBold"/>
                <a:cs typeface="Raleway ExtraBold"/>
                <a:sym typeface="Raleway ExtraBold"/>
              </a:rPr>
              <a:t>HR Analytics</a:t>
            </a:r>
            <a:endParaRPr sz="2400">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1340700" y="501663"/>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000000"/>
                </a:solidFill>
                <a:latin typeface="Arial"/>
                <a:ea typeface="Arial"/>
                <a:cs typeface="Arial"/>
                <a:sym typeface="Arial"/>
              </a:rPr>
              <a:t>There are employees who left despite having high satisfaction levels and a high evaluation score</a:t>
            </a:r>
            <a:endParaRPr sz="2300"/>
          </a:p>
        </p:txBody>
      </p:sp>
      <p:sp>
        <p:nvSpPr>
          <p:cNvPr id="174" name="Google Shape;174;p2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1"/>
          <p:cNvPicPr preferRelativeResize="0"/>
          <p:nvPr/>
        </p:nvPicPr>
        <p:blipFill>
          <a:blip r:embed="rId3">
            <a:alphaModFix/>
          </a:blip>
          <a:stretch>
            <a:fillRect/>
          </a:stretch>
        </p:blipFill>
        <p:spPr>
          <a:xfrm>
            <a:off x="2165338" y="1488375"/>
            <a:ext cx="4813319" cy="327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000000"/>
                </a:solidFill>
                <a:latin typeface="Arial"/>
                <a:ea typeface="Arial"/>
                <a:cs typeface="Arial"/>
                <a:sym typeface="Arial"/>
              </a:rPr>
              <a:t>Even though some users had a high evaluation score, they </a:t>
            </a:r>
            <a:r>
              <a:rPr lang="en" sz="2300">
                <a:solidFill>
                  <a:srgbClr val="000000"/>
                </a:solidFill>
                <a:latin typeface="Arial"/>
                <a:ea typeface="Arial"/>
                <a:cs typeface="Arial"/>
                <a:sym typeface="Arial"/>
              </a:rPr>
              <a:t>left as they had high average monthly hours</a:t>
            </a:r>
            <a:endParaRPr/>
          </a:p>
        </p:txBody>
      </p:sp>
      <p:sp>
        <p:nvSpPr>
          <p:cNvPr id="181" name="Google Shape;181;p22"/>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2"/>
          <p:cNvPicPr preferRelativeResize="0"/>
          <p:nvPr/>
        </p:nvPicPr>
        <p:blipFill>
          <a:blip r:embed="rId3">
            <a:alphaModFix/>
          </a:blip>
          <a:stretch>
            <a:fillRect/>
          </a:stretch>
        </p:blipFill>
        <p:spPr>
          <a:xfrm>
            <a:off x="1728400" y="1215788"/>
            <a:ext cx="4534639" cy="36229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23"/>
          <p:cNvPicPr preferRelativeResize="0"/>
          <p:nvPr/>
        </p:nvPicPr>
        <p:blipFill rotWithShape="1">
          <a:blip r:embed="rId3">
            <a:alphaModFix/>
          </a:blip>
          <a:srcRect b="6524" l="19509" r="52415" t="63242"/>
          <a:stretch/>
        </p:blipFill>
        <p:spPr>
          <a:xfrm>
            <a:off x="480700" y="1943250"/>
            <a:ext cx="3671649" cy="2474099"/>
          </a:xfrm>
          <a:prstGeom prst="rect">
            <a:avLst/>
          </a:prstGeom>
          <a:noFill/>
          <a:ln cap="flat" cmpd="sng" w="19050">
            <a:solidFill>
              <a:srgbClr val="222222"/>
            </a:solidFill>
            <a:prstDash val="solid"/>
            <a:round/>
            <a:headEnd len="sm" w="sm" type="none"/>
            <a:tailEnd len="sm" w="sm" type="none"/>
          </a:ln>
        </p:spPr>
      </p:pic>
      <p:sp>
        <p:nvSpPr>
          <p:cNvPr id="189" name="Google Shape;189;p23"/>
          <p:cNvSpPr/>
          <p:nvPr/>
        </p:nvSpPr>
        <p:spPr>
          <a:xfrm>
            <a:off x="480700" y="1596150"/>
            <a:ext cx="3671700" cy="313500"/>
          </a:xfrm>
          <a:prstGeom prst="rect">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Employee count vs No of projects</a:t>
            </a:r>
            <a:endParaRPr/>
          </a:p>
        </p:txBody>
      </p:sp>
      <p:sp>
        <p:nvSpPr>
          <p:cNvPr id="190" name="Google Shape;190;p23"/>
          <p:cNvSpPr/>
          <p:nvPr/>
        </p:nvSpPr>
        <p:spPr>
          <a:xfrm>
            <a:off x="4525350" y="1596150"/>
            <a:ext cx="3671700" cy="313500"/>
          </a:xfrm>
          <a:prstGeom prst="rect">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 of projects vs Average monthly hours</a:t>
            </a:r>
            <a:endParaRPr/>
          </a:p>
        </p:txBody>
      </p:sp>
      <p:sp>
        <p:nvSpPr>
          <p:cNvPr id="191" name="Google Shape;191;p23"/>
          <p:cNvSpPr txBox="1"/>
          <p:nvPr>
            <p:ph type="title"/>
          </p:nvPr>
        </p:nvSpPr>
        <p:spPr>
          <a:xfrm>
            <a:off x="451175" y="206000"/>
            <a:ext cx="79260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000000"/>
                </a:solidFill>
                <a:latin typeface="Arial"/>
                <a:ea typeface="Arial"/>
                <a:cs typeface="Arial"/>
                <a:sym typeface="Arial"/>
              </a:rPr>
              <a:t>Attrition statistics based on </a:t>
            </a:r>
            <a:r>
              <a:rPr lang="en" sz="3100">
                <a:solidFill>
                  <a:srgbClr val="000000"/>
                </a:solidFill>
                <a:latin typeface="Arial"/>
                <a:ea typeface="Arial"/>
                <a:cs typeface="Arial"/>
                <a:sym typeface="Arial"/>
              </a:rPr>
              <a:t>workload</a:t>
            </a:r>
            <a:endParaRPr sz="3100">
              <a:solidFill>
                <a:srgbClr val="000000"/>
              </a:solidFill>
              <a:latin typeface="Arial"/>
              <a:ea typeface="Arial"/>
              <a:cs typeface="Arial"/>
              <a:sym typeface="Arial"/>
            </a:endParaRPr>
          </a:p>
        </p:txBody>
      </p:sp>
      <p:pic>
        <p:nvPicPr>
          <p:cNvPr id="192" name="Google Shape;192;p23"/>
          <p:cNvPicPr preferRelativeResize="0"/>
          <p:nvPr/>
        </p:nvPicPr>
        <p:blipFill>
          <a:blip r:embed="rId4">
            <a:alphaModFix/>
          </a:blip>
          <a:stretch>
            <a:fillRect/>
          </a:stretch>
        </p:blipFill>
        <p:spPr>
          <a:xfrm>
            <a:off x="4525375" y="1943250"/>
            <a:ext cx="3671650" cy="24741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893700" y="358400"/>
            <a:ext cx="75402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000000"/>
                </a:solidFill>
                <a:latin typeface="Arial"/>
                <a:ea typeface="Arial"/>
                <a:cs typeface="Arial"/>
                <a:sym typeface="Arial"/>
              </a:rPr>
              <a:t>Number of projects vs time spent in the company</a:t>
            </a:r>
            <a:endParaRPr>
              <a:solidFill>
                <a:srgbClr val="000000"/>
              </a:solidFill>
              <a:latin typeface="Arial"/>
              <a:ea typeface="Arial"/>
              <a:cs typeface="Arial"/>
              <a:sym typeface="Arial"/>
            </a:endParaRPr>
          </a:p>
        </p:txBody>
      </p:sp>
      <p:sp>
        <p:nvSpPr>
          <p:cNvPr id="198" name="Google Shape;198;p2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4"/>
          <p:cNvPicPr preferRelativeResize="0"/>
          <p:nvPr/>
        </p:nvPicPr>
        <p:blipFill>
          <a:blip r:embed="rId3">
            <a:alphaModFix/>
          </a:blip>
          <a:stretch>
            <a:fillRect/>
          </a:stretch>
        </p:blipFill>
        <p:spPr>
          <a:xfrm>
            <a:off x="2305425" y="1593700"/>
            <a:ext cx="4533149" cy="305087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0" y="78250"/>
            <a:ext cx="91440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300">
              <a:solidFill>
                <a:srgbClr val="000000"/>
              </a:solidFill>
              <a:latin typeface="Arial"/>
              <a:ea typeface="Arial"/>
              <a:cs typeface="Arial"/>
              <a:sym typeface="Arial"/>
            </a:endParaRPr>
          </a:p>
          <a:p>
            <a:pPr indent="0" lvl="0" marL="0" rtl="0" algn="ctr">
              <a:spcBef>
                <a:spcPts val="0"/>
              </a:spcBef>
              <a:spcAft>
                <a:spcPts val="0"/>
              </a:spcAft>
              <a:buNone/>
            </a:pPr>
            <a:r>
              <a:t/>
            </a:r>
            <a:endParaRPr sz="2300">
              <a:solidFill>
                <a:srgbClr val="000000"/>
              </a:solidFill>
              <a:latin typeface="Arial"/>
              <a:ea typeface="Arial"/>
              <a:cs typeface="Arial"/>
              <a:sym typeface="Arial"/>
            </a:endParaRPr>
          </a:p>
          <a:p>
            <a:pPr indent="0" lvl="0" marL="0" rtl="0" algn="ctr">
              <a:spcBef>
                <a:spcPts val="0"/>
              </a:spcBef>
              <a:spcAft>
                <a:spcPts val="0"/>
              </a:spcAft>
              <a:buNone/>
            </a:pPr>
            <a:r>
              <a:rPr lang="en" sz="2300">
                <a:solidFill>
                  <a:srgbClr val="000000"/>
                </a:solidFill>
                <a:latin typeface="Arial"/>
                <a:ea typeface="Arial"/>
                <a:cs typeface="Arial"/>
                <a:sym typeface="Arial"/>
              </a:rPr>
              <a:t>People with salaries at the lower end are more inclined to leave</a:t>
            </a:r>
            <a:endParaRPr sz="2300"/>
          </a:p>
        </p:txBody>
      </p:sp>
      <p:sp>
        <p:nvSpPr>
          <p:cNvPr id="205" name="Google Shape;205;p2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25"/>
          <p:cNvPicPr preferRelativeResize="0"/>
          <p:nvPr/>
        </p:nvPicPr>
        <p:blipFill>
          <a:blip r:embed="rId3">
            <a:alphaModFix/>
          </a:blip>
          <a:stretch>
            <a:fillRect/>
          </a:stretch>
        </p:blipFill>
        <p:spPr>
          <a:xfrm>
            <a:off x="60488" y="1227103"/>
            <a:ext cx="4596425" cy="3048750"/>
          </a:xfrm>
          <a:prstGeom prst="rect">
            <a:avLst/>
          </a:prstGeom>
          <a:noFill/>
          <a:ln>
            <a:noFill/>
          </a:ln>
        </p:spPr>
      </p:pic>
      <p:sp>
        <p:nvSpPr>
          <p:cNvPr id="207" name="Google Shape;207;p25"/>
          <p:cNvSpPr txBox="1"/>
          <p:nvPr/>
        </p:nvSpPr>
        <p:spPr>
          <a:xfrm>
            <a:off x="6870225" y="4114800"/>
            <a:ext cx="2097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900">
              <a:latin typeface="Lato"/>
              <a:ea typeface="Lato"/>
              <a:cs typeface="Lato"/>
              <a:sym typeface="Lato"/>
            </a:endParaRPr>
          </a:p>
        </p:txBody>
      </p:sp>
      <p:pic>
        <p:nvPicPr>
          <p:cNvPr id="208" name="Google Shape;208;p25"/>
          <p:cNvPicPr preferRelativeResize="0"/>
          <p:nvPr/>
        </p:nvPicPr>
        <p:blipFill>
          <a:blip r:embed="rId4">
            <a:alphaModFix/>
          </a:blip>
          <a:stretch>
            <a:fillRect/>
          </a:stretch>
        </p:blipFill>
        <p:spPr>
          <a:xfrm>
            <a:off x="5113250" y="1204425"/>
            <a:ext cx="3681150" cy="291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6"/>
          <p:cNvPicPr preferRelativeResize="0"/>
          <p:nvPr/>
        </p:nvPicPr>
        <p:blipFill>
          <a:blip r:embed="rId3">
            <a:alphaModFix/>
          </a:blip>
          <a:stretch>
            <a:fillRect/>
          </a:stretch>
        </p:blipFill>
        <p:spPr>
          <a:xfrm>
            <a:off x="1871650" y="1049174"/>
            <a:ext cx="5400675" cy="3418600"/>
          </a:xfrm>
          <a:prstGeom prst="rect">
            <a:avLst/>
          </a:prstGeom>
          <a:noFill/>
          <a:ln cap="flat" cmpd="sng" w="9525">
            <a:solidFill>
              <a:srgbClr val="222222"/>
            </a:solidFill>
            <a:prstDash val="solid"/>
            <a:round/>
            <a:headEnd len="sm" w="sm" type="none"/>
            <a:tailEnd len="sm" w="sm" type="none"/>
          </a:ln>
        </p:spPr>
      </p:pic>
      <p:sp>
        <p:nvSpPr>
          <p:cNvPr id="215" name="Google Shape;215;p26"/>
          <p:cNvSpPr txBox="1"/>
          <p:nvPr>
            <p:ph type="title"/>
          </p:nvPr>
        </p:nvSpPr>
        <p:spPr>
          <a:xfrm>
            <a:off x="-12" y="146950"/>
            <a:ext cx="91440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000000"/>
                </a:solidFill>
                <a:latin typeface="Arial"/>
                <a:ea typeface="Arial"/>
                <a:cs typeface="Arial"/>
                <a:sym typeface="Arial"/>
              </a:rPr>
              <a:t>Is HR the most underpaid department?</a:t>
            </a:r>
            <a:endParaRPr sz="2500">
              <a:solidFill>
                <a:srgbClr val="000000"/>
              </a:solidFill>
              <a:latin typeface="Arial"/>
              <a:ea typeface="Arial"/>
              <a:cs typeface="Arial"/>
              <a:sym typeface="Arial"/>
            </a:endParaRPr>
          </a:p>
          <a:p>
            <a:pPr indent="0" lvl="0" marL="0" rtl="0" algn="ctr">
              <a:spcBef>
                <a:spcPts val="0"/>
              </a:spcBef>
              <a:spcAft>
                <a:spcPts val="0"/>
              </a:spcAft>
              <a:buNone/>
            </a:pPr>
            <a:r>
              <a:rPr lang="en" sz="2500">
                <a:solidFill>
                  <a:srgbClr val="000000"/>
                </a:solidFill>
                <a:latin typeface="Arial"/>
                <a:ea typeface="Arial"/>
                <a:cs typeface="Arial"/>
                <a:sym typeface="Arial"/>
              </a:rPr>
              <a:t>Why people in the management don’t leave?</a:t>
            </a:r>
            <a:endParaRPr sz="2500">
              <a:solidFill>
                <a:srgbClr val="000000"/>
              </a:solidFill>
              <a:latin typeface="Arial"/>
              <a:ea typeface="Arial"/>
              <a:cs typeface="Arial"/>
              <a:sym typeface="Arial"/>
            </a:endParaRPr>
          </a:p>
        </p:txBody>
      </p:sp>
      <p:pic>
        <p:nvPicPr>
          <p:cNvPr id="216" name="Google Shape;216;p26"/>
          <p:cNvPicPr preferRelativeResize="0"/>
          <p:nvPr/>
        </p:nvPicPr>
        <p:blipFill>
          <a:blip r:embed="rId4">
            <a:alphaModFix/>
          </a:blip>
          <a:stretch>
            <a:fillRect/>
          </a:stretch>
        </p:blipFill>
        <p:spPr>
          <a:xfrm>
            <a:off x="8066275" y="146950"/>
            <a:ext cx="687750" cy="68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27"/>
          <p:cNvPicPr preferRelativeResize="0"/>
          <p:nvPr/>
        </p:nvPicPr>
        <p:blipFill rotWithShape="1">
          <a:blip r:embed="rId3">
            <a:alphaModFix/>
          </a:blip>
          <a:srcRect b="4080" l="19250" r="50500" t="59322"/>
          <a:stretch/>
        </p:blipFill>
        <p:spPr>
          <a:xfrm>
            <a:off x="4512475" y="1685125"/>
            <a:ext cx="3954826" cy="2718374"/>
          </a:xfrm>
          <a:prstGeom prst="rect">
            <a:avLst/>
          </a:prstGeom>
          <a:noFill/>
          <a:ln cap="flat" cmpd="sng" w="19050">
            <a:solidFill>
              <a:srgbClr val="000000"/>
            </a:solidFill>
            <a:prstDash val="solid"/>
            <a:round/>
            <a:headEnd len="sm" w="sm" type="none"/>
            <a:tailEnd len="sm" w="sm" type="none"/>
          </a:ln>
        </p:spPr>
      </p:pic>
      <p:pic>
        <p:nvPicPr>
          <p:cNvPr id="223" name="Google Shape;223;p27"/>
          <p:cNvPicPr preferRelativeResize="0"/>
          <p:nvPr/>
        </p:nvPicPr>
        <p:blipFill rotWithShape="1">
          <a:blip r:embed="rId4">
            <a:alphaModFix/>
          </a:blip>
          <a:srcRect b="3156" l="19783" r="50232" t="59747"/>
          <a:stretch/>
        </p:blipFill>
        <p:spPr>
          <a:xfrm>
            <a:off x="608575" y="1685125"/>
            <a:ext cx="3512950" cy="2718374"/>
          </a:xfrm>
          <a:prstGeom prst="rect">
            <a:avLst/>
          </a:prstGeom>
          <a:noFill/>
          <a:ln cap="flat" cmpd="sng" w="19050">
            <a:solidFill>
              <a:srgbClr val="000000"/>
            </a:solidFill>
            <a:prstDash val="solid"/>
            <a:round/>
            <a:headEnd len="sm" w="sm" type="none"/>
            <a:tailEnd len="sm" w="sm" type="none"/>
          </a:ln>
        </p:spPr>
      </p:pic>
      <p:sp>
        <p:nvSpPr>
          <p:cNvPr id="224" name="Google Shape;224;p27"/>
          <p:cNvSpPr/>
          <p:nvPr/>
        </p:nvSpPr>
        <p:spPr>
          <a:xfrm>
            <a:off x="608650" y="1370350"/>
            <a:ext cx="3513000" cy="313500"/>
          </a:xfrm>
          <a:prstGeom prst="rect">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Employee count by department</a:t>
            </a:r>
            <a:endParaRPr/>
          </a:p>
        </p:txBody>
      </p:sp>
      <p:sp>
        <p:nvSpPr>
          <p:cNvPr id="225" name="Google Shape;225;p27"/>
          <p:cNvSpPr/>
          <p:nvPr/>
        </p:nvSpPr>
        <p:spPr>
          <a:xfrm>
            <a:off x="4494850" y="1370350"/>
            <a:ext cx="3985800" cy="313500"/>
          </a:xfrm>
          <a:prstGeom prst="rect">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Employees</a:t>
            </a:r>
            <a:r>
              <a:rPr lang="en"/>
              <a:t> left by department </a:t>
            </a:r>
            <a:endParaRPr/>
          </a:p>
        </p:txBody>
      </p:sp>
      <p:sp>
        <p:nvSpPr>
          <p:cNvPr id="226" name="Google Shape;226;p27"/>
          <p:cNvSpPr txBox="1"/>
          <p:nvPr>
            <p:ph type="title"/>
          </p:nvPr>
        </p:nvSpPr>
        <p:spPr>
          <a:xfrm>
            <a:off x="893700" y="2060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a:t>
            </a:r>
            <a:r>
              <a:rPr lang="en">
                <a:solidFill>
                  <a:srgbClr val="000000"/>
                </a:solidFill>
                <a:latin typeface="Arial"/>
                <a:ea typeface="Arial"/>
                <a:cs typeface="Arial"/>
                <a:sym typeface="Arial"/>
              </a:rPr>
              <a:t>Attrition statistics for each department</a:t>
            </a:r>
            <a:endParaRPr>
              <a:solidFill>
                <a:srgbClr val="000000"/>
              </a:solidFill>
              <a:latin typeface="Arial"/>
              <a:ea typeface="Arial"/>
              <a:cs typeface="Arial"/>
              <a:sym typeface="Arial"/>
            </a:endParaRPr>
          </a:p>
        </p:txBody>
      </p:sp>
      <p:sp>
        <p:nvSpPr>
          <p:cNvPr id="227" name="Google Shape;227;p27"/>
          <p:cNvSpPr/>
          <p:nvPr/>
        </p:nvSpPr>
        <p:spPr>
          <a:xfrm>
            <a:off x="1381675" y="2238950"/>
            <a:ext cx="1089300" cy="185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5447150" y="2319625"/>
            <a:ext cx="1190100" cy="185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Correlation matrix</a:t>
            </a:r>
            <a:endParaRPr>
              <a:solidFill>
                <a:srgbClr val="000000"/>
              </a:solidFill>
              <a:latin typeface="Arial"/>
              <a:ea typeface="Arial"/>
              <a:cs typeface="Arial"/>
              <a:sym typeface="Arial"/>
            </a:endParaRPr>
          </a:p>
        </p:txBody>
      </p:sp>
      <p:sp>
        <p:nvSpPr>
          <p:cNvPr id="234" name="Google Shape;234;p2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28"/>
          <p:cNvPicPr preferRelativeResize="0"/>
          <p:nvPr/>
        </p:nvPicPr>
        <p:blipFill rotWithShape="1">
          <a:blip r:embed="rId3">
            <a:alphaModFix/>
          </a:blip>
          <a:srcRect b="7750" l="27313" r="17608" t="27499"/>
          <a:stretch/>
        </p:blipFill>
        <p:spPr>
          <a:xfrm>
            <a:off x="670775" y="1326275"/>
            <a:ext cx="4559401" cy="3349901"/>
          </a:xfrm>
          <a:prstGeom prst="rect">
            <a:avLst/>
          </a:prstGeom>
          <a:noFill/>
          <a:ln cap="flat" cmpd="sng" w="19050">
            <a:solidFill>
              <a:srgbClr val="000000"/>
            </a:solidFill>
            <a:prstDash val="solid"/>
            <a:round/>
            <a:headEnd len="sm" w="sm" type="none"/>
            <a:tailEnd len="sm" w="sm" type="none"/>
          </a:ln>
        </p:spPr>
      </p:pic>
      <p:pic>
        <p:nvPicPr>
          <p:cNvPr id="236" name="Google Shape;236;p28"/>
          <p:cNvPicPr preferRelativeResize="0"/>
          <p:nvPr/>
        </p:nvPicPr>
        <p:blipFill>
          <a:blip r:embed="rId4">
            <a:alphaModFix/>
          </a:blip>
          <a:stretch>
            <a:fillRect/>
          </a:stretch>
        </p:blipFill>
        <p:spPr>
          <a:xfrm>
            <a:off x="575600" y="537150"/>
            <a:ext cx="517725" cy="602450"/>
          </a:xfrm>
          <a:prstGeom prst="rect">
            <a:avLst/>
          </a:prstGeom>
          <a:noFill/>
          <a:ln>
            <a:noFill/>
          </a:ln>
        </p:spPr>
      </p:pic>
      <p:sp>
        <p:nvSpPr>
          <p:cNvPr id="237" name="Google Shape;237;p28"/>
          <p:cNvSpPr/>
          <p:nvPr/>
        </p:nvSpPr>
        <p:spPr>
          <a:xfrm>
            <a:off x="5431000" y="1313675"/>
            <a:ext cx="3173100" cy="3355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t>Satisfaction level seems to be the most strongly negatively correlated with an employee leaving company</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rPr lang="en" sz="1600"/>
              <a:t>Last evaluation seems to be the variable which is least correlated with an employee leaving company</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29"/>
          <p:cNvPicPr preferRelativeResize="0"/>
          <p:nvPr/>
        </p:nvPicPr>
        <p:blipFill rotWithShape="1">
          <a:blip r:embed="rId3">
            <a:alphaModFix/>
          </a:blip>
          <a:srcRect b="16388" l="30306" r="7064" t="11063"/>
          <a:stretch/>
        </p:blipFill>
        <p:spPr>
          <a:xfrm>
            <a:off x="3611575" y="488300"/>
            <a:ext cx="5489748" cy="3880600"/>
          </a:xfrm>
          <a:prstGeom prst="rect">
            <a:avLst/>
          </a:prstGeom>
          <a:noFill/>
          <a:ln>
            <a:noFill/>
          </a:ln>
        </p:spPr>
      </p:pic>
      <p:pic>
        <p:nvPicPr>
          <p:cNvPr id="244" name="Google Shape;244;p29"/>
          <p:cNvPicPr preferRelativeResize="0"/>
          <p:nvPr/>
        </p:nvPicPr>
        <p:blipFill>
          <a:blip r:embed="rId4">
            <a:alphaModFix/>
          </a:blip>
          <a:stretch>
            <a:fillRect/>
          </a:stretch>
        </p:blipFill>
        <p:spPr>
          <a:xfrm>
            <a:off x="0" y="0"/>
            <a:ext cx="3699700" cy="5065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Class Imbalance &amp; Upsampling</a:t>
            </a:r>
            <a:endParaRPr>
              <a:solidFill>
                <a:srgbClr val="000000"/>
              </a:solidFill>
              <a:latin typeface="Arial"/>
              <a:ea typeface="Arial"/>
              <a:cs typeface="Arial"/>
              <a:sym typeface="Arial"/>
            </a:endParaRPr>
          </a:p>
        </p:txBody>
      </p:sp>
      <p:sp>
        <p:nvSpPr>
          <p:cNvPr id="250" name="Google Shape;250;p3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0"/>
          <p:cNvPicPr preferRelativeResize="0"/>
          <p:nvPr/>
        </p:nvPicPr>
        <p:blipFill>
          <a:blip r:embed="rId3">
            <a:alphaModFix/>
          </a:blip>
          <a:stretch>
            <a:fillRect/>
          </a:stretch>
        </p:blipFill>
        <p:spPr>
          <a:xfrm>
            <a:off x="526075" y="590900"/>
            <a:ext cx="548700" cy="548700"/>
          </a:xfrm>
          <a:prstGeom prst="rect">
            <a:avLst/>
          </a:prstGeom>
          <a:noFill/>
          <a:ln>
            <a:noFill/>
          </a:ln>
        </p:spPr>
      </p:pic>
      <p:sp>
        <p:nvSpPr>
          <p:cNvPr id="252" name="Google Shape;252;p30"/>
          <p:cNvSpPr/>
          <p:nvPr/>
        </p:nvSpPr>
        <p:spPr>
          <a:xfrm>
            <a:off x="551925" y="1288500"/>
            <a:ext cx="5055300" cy="3481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grpSp>
        <p:nvGrpSpPr>
          <p:cNvPr id="253" name="Google Shape;253;p30"/>
          <p:cNvGrpSpPr/>
          <p:nvPr/>
        </p:nvGrpSpPr>
        <p:grpSpPr>
          <a:xfrm>
            <a:off x="594025" y="1951500"/>
            <a:ext cx="2039700" cy="1961449"/>
            <a:chOff x="822625" y="1646700"/>
            <a:chExt cx="2039700" cy="1961449"/>
          </a:xfrm>
        </p:grpSpPr>
        <p:pic>
          <p:nvPicPr>
            <p:cNvPr id="254" name="Google Shape;254;p30"/>
            <p:cNvPicPr preferRelativeResize="0"/>
            <p:nvPr/>
          </p:nvPicPr>
          <p:blipFill rotWithShape="1">
            <a:blip r:embed="rId4">
              <a:alphaModFix/>
            </a:blip>
            <a:srcRect b="6527" l="22798" r="58458" t="66544"/>
            <a:stretch/>
          </p:blipFill>
          <p:spPr>
            <a:xfrm>
              <a:off x="847825" y="1981675"/>
              <a:ext cx="1989299" cy="1626474"/>
            </a:xfrm>
            <a:prstGeom prst="rect">
              <a:avLst/>
            </a:prstGeom>
            <a:noFill/>
            <a:ln cap="flat" cmpd="sng" w="19050">
              <a:solidFill>
                <a:srgbClr val="000000"/>
              </a:solidFill>
              <a:prstDash val="solid"/>
              <a:round/>
              <a:headEnd len="sm" w="sm" type="none"/>
              <a:tailEnd len="sm" w="sm" type="none"/>
            </a:ln>
          </p:spPr>
        </p:pic>
        <p:sp>
          <p:nvSpPr>
            <p:cNvPr id="255" name="Google Shape;255;p30"/>
            <p:cNvSpPr/>
            <p:nvPr/>
          </p:nvSpPr>
          <p:spPr>
            <a:xfrm>
              <a:off x="822625" y="1646700"/>
              <a:ext cx="2039700" cy="371700"/>
            </a:xfrm>
            <a:prstGeom prst="roundRect">
              <a:avLst>
                <a:gd fmla="val 16667" name="adj"/>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Raw Data (Before Upsampling)</a:t>
              </a:r>
              <a:endParaRPr b="1" sz="1000">
                <a:solidFill>
                  <a:schemeClr val="lt1"/>
                </a:solidFill>
              </a:endParaRPr>
            </a:p>
          </p:txBody>
        </p:sp>
      </p:grpSp>
      <p:sp>
        <p:nvSpPr>
          <p:cNvPr id="256" name="Google Shape;256;p30"/>
          <p:cNvSpPr/>
          <p:nvPr/>
        </p:nvSpPr>
        <p:spPr>
          <a:xfrm>
            <a:off x="2690475" y="2694375"/>
            <a:ext cx="711300" cy="402900"/>
          </a:xfrm>
          <a:prstGeom prst="rightArrow">
            <a:avLst>
              <a:gd fmla="val 50000" name="adj1"/>
              <a:gd fmla="val 50000" name="adj2"/>
            </a:avLst>
          </a:prstGeom>
          <a:solidFill>
            <a:srgbClr val="CC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grpSp>
        <p:nvGrpSpPr>
          <p:cNvPr id="257" name="Google Shape;257;p30"/>
          <p:cNvGrpSpPr/>
          <p:nvPr/>
        </p:nvGrpSpPr>
        <p:grpSpPr>
          <a:xfrm>
            <a:off x="3458525" y="1951500"/>
            <a:ext cx="2096400" cy="1961450"/>
            <a:chOff x="3687125" y="2027700"/>
            <a:chExt cx="2096400" cy="1961450"/>
          </a:xfrm>
        </p:grpSpPr>
        <p:sp>
          <p:nvSpPr>
            <p:cNvPr id="258" name="Google Shape;258;p30"/>
            <p:cNvSpPr/>
            <p:nvPr/>
          </p:nvSpPr>
          <p:spPr>
            <a:xfrm>
              <a:off x="3687125" y="2027700"/>
              <a:ext cx="2096400" cy="371700"/>
            </a:xfrm>
            <a:prstGeom prst="roundRect">
              <a:avLst>
                <a:gd fmla="val 16667" name="adj"/>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Data (After Upsampling)</a:t>
              </a:r>
              <a:endParaRPr b="1" sz="1000">
                <a:solidFill>
                  <a:schemeClr val="lt1"/>
                </a:solidFill>
              </a:endParaRPr>
            </a:p>
          </p:txBody>
        </p:sp>
        <p:pic>
          <p:nvPicPr>
            <p:cNvPr id="259" name="Google Shape;259;p30"/>
            <p:cNvPicPr preferRelativeResize="0"/>
            <p:nvPr/>
          </p:nvPicPr>
          <p:blipFill rotWithShape="1">
            <a:blip r:embed="rId5">
              <a:alphaModFix/>
            </a:blip>
            <a:srcRect b="22441" l="22190" r="54399" t="50509"/>
            <a:stretch/>
          </p:blipFill>
          <p:spPr>
            <a:xfrm>
              <a:off x="3718225" y="2399400"/>
              <a:ext cx="2039700" cy="1589750"/>
            </a:xfrm>
            <a:prstGeom prst="rect">
              <a:avLst/>
            </a:prstGeom>
            <a:noFill/>
            <a:ln cap="flat" cmpd="sng" w="19050">
              <a:solidFill>
                <a:srgbClr val="000000"/>
              </a:solidFill>
              <a:prstDash val="solid"/>
              <a:round/>
              <a:headEnd len="sm" w="sm" type="none"/>
              <a:tailEnd len="sm" w="sm" type="none"/>
            </a:ln>
          </p:spPr>
        </p:pic>
      </p:grpSp>
      <p:sp>
        <p:nvSpPr>
          <p:cNvPr id="260" name="Google Shape;260;p30"/>
          <p:cNvSpPr/>
          <p:nvPr/>
        </p:nvSpPr>
        <p:spPr>
          <a:xfrm>
            <a:off x="5701700" y="1288500"/>
            <a:ext cx="2870700" cy="3481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i="1" lang="en" sz="1600"/>
              <a:t>There are more number of observations of the Employees who did not leave class</a:t>
            </a:r>
            <a:endParaRPr i="1" sz="1600"/>
          </a:p>
          <a:p>
            <a:pPr indent="0" lvl="0" marL="457200" rtl="0" algn="l">
              <a:spcBef>
                <a:spcPts val="0"/>
              </a:spcBef>
              <a:spcAft>
                <a:spcPts val="0"/>
              </a:spcAft>
              <a:buNone/>
            </a:pPr>
            <a:r>
              <a:t/>
            </a:r>
            <a:endParaRPr i="1" sz="1600"/>
          </a:p>
          <a:p>
            <a:pPr indent="-330200" lvl="0" marL="457200" rtl="0" algn="l">
              <a:spcBef>
                <a:spcPts val="0"/>
              </a:spcBef>
              <a:spcAft>
                <a:spcPts val="0"/>
              </a:spcAft>
              <a:buSzPts val="1600"/>
              <a:buChar char="●"/>
            </a:pPr>
            <a:r>
              <a:rPr i="1" lang="en" sz="1600"/>
              <a:t>Oversampling is chosen due to low number of observations in the dataset</a:t>
            </a:r>
            <a:endParaRPr i="1" sz="1600"/>
          </a:p>
          <a:p>
            <a:pPr indent="0" lvl="0" marL="0" rtl="0" algn="l">
              <a:spcBef>
                <a:spcPts val="0"/>
              </a:spcBef>
              <a:spcAft>
                <a:spcPts val="0"/>
              </a:spcAft>
              <a:buNone/>
            </a:pPr>
            <a:r>
              <a:t/>
            </a:r>
            <a:endParaRPr i="1" sz="1600"/>
          </a:p>
          <a:p>
            <a:pPr indent="-330200" lvl="0" marL="457200" rtl="0" algn="l">
              <a:spcBef>
                <a:spcPts val="0"/>
              </a:spcBef>
              <a:spcAft>
                <a:spcPts val="0"/>
              </a:spcAft>
              <a:buSzPts val="1600"/>
              <a:buChar char="●"/>
            </a:pPr>
            <a:r>
              <a:rPr i="1" lang="en" sz="1600"/>
              <a:t>Upscaled the Employees left class using resample() function</a:t>
            </a:r>
            <a:endParaRPr i="1"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3"/>
          <p:cNvPicPr preferRelativeResize="0"/>
          <p:nvPr/>
        </p:nvPicPr>
        <p:blipFill rotWithShape="1">
          <a:blip r:embed="rId3">
            <a:alphaModFix/>
          </a:blip>
          <a:srcRect b="5408" l="31119" r="0" t="10733"/>
          <a:stretch/>
        </p:blipFill>
        <p:spPr>
          <a:xfrm>
            <a:off x="3340850" y="328300"/>
            <a:ext cx="5803152" cy="4301125"/>
          </a:xfrm>
          <a:prstGeom prst="rect">
            <a:avLst/>
          </a:prstGeom>
          <a:noFill/>
          <a:ln>
            <a:noFill/>
          </a:ln>
        </p:spPr>
      </p:pic>
      <p:pic>
        <p:nvPicPr>
          <p:cNvPr id="102" name="Google Shape;102;p13"/>
          <p:cNvPicPr preferRelativeResize="0"/>
          <p:nvPr/>
        </p:nvPicPr>
        <p:blipFill>
          <a:blip r:embed="rId4">
            <a:alphaModFix/>
          </a:blip>
          <a:stretch>
            <a:fillRect/>
          </a:stretch>
        </p:blipFill>
        <p:spPr>
          <a:xfrm>
            <a:off x="0" y="0"/>
            <a:ext cx="3699700" cy="506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Model Pe</a:t>
            </a:r>
            <a:r>
              <a:rPr lang="en">
                <a:solidFill>
                  <a:srgbClr val="000000"/>
                </a:solidFill>
                <a:latin typeface="Arial"/>
                <a:ea typeface="Arial"/>
                <a:cs typeface="Arial"/>
                <a:sym typeface="Arial"/>
              </a:rPr>
              <a:t>rformance Comparison</a:t>
            </a:r>
            <a:endParaRPr>
              <a:solidFill>
                <a:srgbClr val="000000"/>
              </a:solidFill>
              <a:latin typeface="Arial"/>
              <a:ea typeface="Arial"/>
              <a:cs typeface="Arial"/>
              <a:sym typeface="Arial"/>
            </a:endParaRPr>
          </a:p>
        </p:txBody>
      </p:sp>
      <p:sp>
        <p:nvSpPr>
          <p:cNvPr id="266" name="Google Shape;266;p3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67" name="Google Shape;267;p31"/>
          <p:cNvGrpSpPr/>
          <p:nvPr/>
        </p:nvGrpSpPr>
        <p:grpSpPr>
          <a:xfrm>
            <a:off x="216950" y="1143700"/>
            <a:ext cx="8487952" cy="3839650"/>
            <a:chOff x="216950" y="1143700"/>
            <a:chExt cx="8487952" cy="3839650"/>
          </a:xfrm>
        </p:grpSpPr>
        <p:pic>
          <p:nvPicPr>
            <p:cNvPr id="268" name="Google Shape;268;p31"/>
            <p:cNvPicPr preferRelativeResize="0"/>
            <p:nvPr/>
          </p:nvPicPr>
          <p:blipFill rotWithShape="1">
            <a:blip r:embed="rId3">
              <a:alphaModFix/>
            </a:blip>
            <a:srcRect b="0" l="0" r="0" t="19581"/>
            <a:stretch/>
          </p:blipFill>
          <p:spPr>
            <a:xfrm>
              <a:off x="216950" y="1143700"/>
              <a:ext cx="8487952" cy="3839650"/>
            </a:xfrm>
            <a:prstGeom prst="rect">
              <a:avLst/>
            </a:prstGeom>
            <a:noFill/>
            <a:ln>
              <a:noFill/>
            </a:ln>
          </p:spPr>
        </p:pic>
        <p:sp>
          <p:nvSpPr>
            <p:cNvPr id="269" name="Google Shape;269;p31"/>
            <p:cNvSpPr txBox="1"/>
            <p:nvPr/>
          </p:nvSpPr>
          <p:spPr>
            <a:xfrm>
              <a:off x="6406450" y="2994425"/>
              <a:ext cx="34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grpSp>
      <p:pic>
        <p:nvPicPr>
          <p:cNvPr id="270" name="Google Shape;270;p31"/>
          <p:cNvPicPr preferRelativeResize="0"/>
          <p:nvPr/>
        </p:nvPicPr>
        <p:blipFill>
          <a:blip r:embed="rId4">
            <a:alphaModFix/>
          </a:blip>
          <a:stretch>
            <a:fillRect/>
          </a:stretch>
        </p:blipFill>
        <p:spPr>
          <a:xfrm>
            <a:off x="326800" y="566425"/>
            <a:ext cx="674575" cy="674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The ROC Curves</a:t>
            </a:r>
            <a:endParaRPr>
              <a:solidFill>
                <a:srgbClr val="000000"/>
              </a:solidFill>
              <a:latin typeface="Arial"/>
              <a:ea typeface="Arial"/>
              <a:cs typeface="Arial"/>
              <a:sym typeface="Arial"/>
            </a:endParaRPr>
          </a:p>
        </p:txBody>
      </p:sp>
      <p:sp>
        <p:nvSpPr>
          <p:cNvPr id="276" name="Google Shape;276;p32"/>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2"/>
          <p:cNvPicPr preferRelativeResize="0"/>
          <p:nvPr/>
        </p:nvPicPr>
        <p:blipFill>
          <a:blip r:embed="rId3">
            <a:alphaModFix/>
          </a:blip>
          <a:stretch>
            <a:fillRect/>
          </a:stretch>
        </p:blipFill>
        <p:spPr>
          <a:xfrm>
            <a:off x="326800" y="566425"/>
            <a:ext cx="674575" cy="674575"/>
          </a:xfrm>
          <a:prstGeom prst="rect">
            <a:avLst/>
          </a:prstGeom>
          <a:noFill/>
          <a:ln>
            <a:noFill/>
          </a:ln>
        </p:spPr>
      </p:pic>
      <p:pic>
        <p:nvPicPr>
          <p:cNvPr id="278" name="Google Shape;278;p32"/>
          <p:cNvPicPr preferRelativeResize="0"/>
          <p:nvPr/>
        </p:nvPicPr>
        <p:blipFill rotWithShape="1">
          <a:blip r:embed="rId4">
            <a:alphaModFix/>
          </a:blip>
          <a:srcRect b="49636" l="57408" r="8925" t="13488"/>
          <a:stretch/>
        </p:blipFill>
        <p:spPr>
          <a:xfrm>
            <a:off x="6653650" y="1532000"/>
            <a:ext cx="1771500" cy="1475800"/>
          </a:xfrm>
          <a:prstGeom prst="rect">
            <a:avLst/>
          </a:prstGeom>
          <a:noFill/>
          <a:ln>
            <a:noFill/>
          </a:ln>
        </p:spPr>
      </p:pic>
      <p:pic>
        <p:nvPicPr>
          <p:cNvPr id="279" name="Google Shape;279;p32"/>
          <p:cNvPicPr preferRelativeResize="0"/>
          <p:nvPr/>
        </p:nvPicPr>
        <p:blipFill rotWithShape="1">
          <a:blip r:embed="rId4">
            <a:alphaModFix/>
          </a:blip>
          <a:srcRect b="49079" l="11979" r="54094" t="13117"/>
          <a:stretch/>
        </p:blipFill>
        <p:spPr>
          <a:xfrm>
            <a:off x="535475" y="1532000"/>
            <a:ext cx="1838925" cy="1475800"/>
          </a:xfrm>
          <a:prstGeom prst="rect">
            <a:avLst/>
          </a:prstGeom>
          <a:noFill/>
          <a:ln cap="flat" cmpd="sng" w="9525">
            <a:solidFill>
              <a:srgbClr val="FFFFFF"/>
            </a:solidFill>
            <a:prstDash val="solid"/>
            <a:round/>
            <a:headEnd len="sm" w="sm" type="none"/>
            <a:tailEnd len="sm" w="sm" type="none"/>
          </a:ln>
        </p:spPr>
      </p:pic>
      <p:pic>
        <p:nvPicPr>
          <p:cNvPr id="280" name="Google Shape;280;p32"/>
          <p:cNvPicPr preferRelativeResize="0"/>
          <p:nvPr/>
        </p:nvPicPr>
        <p:blipFill rotWithShape="1">
          <a:blip r:embed="rId4">
            <a:alphaModFix/>
          </a:blip>
          <a:srcRect b="8053" l="56101" r="8875" t="55070"/>
          <a:stretch/>
        </p:blipFill>
        <p:spPr>
          <a:xfrm>
            <a:off x="4636725" y="1532000"/>
            <a:ext cx="1771500" cy="1475800"/>
          </a:xfrm>
          <a:prstGeom prst="rect">
            <a:avLst/>
          </a:prstGeom>
          <a:noFill/>
          <a:ln cap="flat" cmpd="sng" w="19050">
            <a:solidFill>
              <a:schemeClr val="lt1"/>
            </a:solidFill>
            <a:prstDash val="solid"/>
            <a:round/>
            <a:headEnd len="sm" w="sm" type="none"/>
            <a:tailEnd len="sm" w="sm" type="none"/>
          </a:ln>
        </p:spPr>
      </p:pic>
      <p:pic>
        <p:nvPicPr>
          <p:cNvPr id="281" name="Google Shape;281;p32"/>
          <p:cNvPicPr preferRelativeResize="0"/>
          <p:nvPr/>
        </p:nvPicPr>
        <p:blipFill rotWithShape="1">
          <a:blip r:embed="rId4">
            <a:alphaModFix/>
          </a:blip>
          <a:srcRect b="7712" l="12693" r="56141" t="52816"/>
          <a:stretch/>
        </p:blipFill>
        <p:spPr>
          <a:xfrm>
            <a:off x="2619800" y="1519413"/>
            <a:ext cx="1771500" cy="1488388"/>
          </a:xfrm>
          <a:prstGeom prst="rect">
            <a:avLst/>
          </a:prstGeom>
          <a:noFill/>
          <a:ln cap="flat" cmpd="sng" w="9525">
            <a:solidFill>
              <a:schemeClr val="lt1"/>
            </a:solidFill>
            <a:prstDash val="solid"/>
            <a:round/>
            <a:headEnd len="sm" w="sm" type="none"/>
            <a:tailEnd len="sm" w="sm" type="none"/>
          </a:ln>
        </p:spPr>
      </p:pic>
      <p:sp>
        <p:nvSpPr>
          <p:cNvPr id="282" name="Google Shape;282;p32"/>
          <p:cNvSpPr/>
          <p:nvPr/>
        </p:nvSpPr>
        <p:spPr>
          <a:xfrm>
            <a:off x="602275" y="3334575"/>
            <a:ext cx="7822800" cy="1454400"/>
          </a:xfrm>
          <a:prstGeom prst="rect">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i="1" lang="en" sz="1600"/>
              <a:t>RandomForest seems to have the highest accuracy with the most area under the ROC curve representing optimal compromise between sensitivity and specificity, followed by Decision Tree, Logistic Regression and Naive Bayes Models</a:t>
            </a:r>
            <a:endParaRPr i="1" sz="1600"/>
          </a:p>
          <a:p>
            <a:pPr indent="-330200" lvl="0" marL="457200" rtl="0" algn="l">
              <a:spcBef>
                <a:spcPts val="0"/>
              </a:spcBef>
              <a:spcAft>
                <a:spcPts val="0"/>
              </a:spcAft>
              <a:buSzPts val="1600"/>
              <a:buChar char="●"/>
            </a:pPr>
            <a:r>
              <a:rPr i="1" lang="en" sz="1600"/>
              <a:t>However, further inspection of overfitting is required to be done on each of the models</a:t>
            </a:r>
            <a:endParaRPr i="1"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Classification Report</a:t>
            </a:r>
            <a:endParaRPr>
              <a:solidFill>
                <a:srgbClr val="000000"/>
              </a:solidFill>
              <a:latin typeface="Arial"/>
              <a:ea typeface="Arial"/>
              <a:cs typeface="Arial"/>
              <a:sym typeface="Arial"/>
            </a:endParaRPr>
          </a:p>
        </p:txBody>
      </p:sp>
      <p:sp>
        <p:nvSpPr>
          <p:cNvPr id="288" name="Google Shape;288;p3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33"/>
          <p:cNvPicPr preferRelativeResize="0"/>
          <p:nvPr/>
        </p:nvPicPr>
        <p:blipFill>
          <a:blip r:embed="rId3">
            <a:alphaModFix/>
          </a:blip>
          <a:stretch>
            <a:fillRect/>
          </a:stretch>
        </p:blipFill>
        <p:spPr>
          <a:xfrm>
            <a:off x="326800" y="566425"/>
            <a:ext cx="674575" cy="674575"/>
          </a:xfrm>
          <a:prstGeom prst="rect">
            <a:avLst/>
          </a:prstGeom>
          <a:noFill/>
          <a:ln>
            <a:noFill/>
          </a:ln>
        </p:spPr>
      </p:pic>
      <p:sp>
        <p:nvSpPr>
          <p:cNvPr id="290" name="Google Shape;290;p33"/>
          <p:cNvSpPr/>
          <p:nvPr/>
        </p:nvSpPr>
        <p:spPr>
          <a:xfrm>
            <a:off x="660600" y="3176925"/>
            <a:ext cx="7822800" cy="1454400"/>
          </a:xfrm>
          <a:prstGeom prst="rect">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i="1" lang="en" sz="1600"/>
              <a:t>Naive Bayes has a very low recall value</a:t>
            </a:r>
            <a:endParaRPr i="1" sz="1600"/>
          </a:p>
          <a:p>
            <a:pPr indent="-330200" lvl="0" marL="457200" rtl="0" algn="l">
              <a:spcBef>
                <a:spcPts val="0"/>
              </a:spcBef>
              <a:spcAft>
                <a:spcPts val="0"/>
              </a:spcAft>
              <a:buSzPts val="1600"/>
              <a:buChar char="●"/>
            </a:pPr>
            <a:r>
              <a:rPr i="1" lang="en" sz="1600"/>
              <a:t>Random Forest and Decision Tree have very high accuracy(too good to be true?)</a:t>
            </a:r>
            <a:endParaRPr i="1" sz="1600"/>
          </a:p>
          <a:p>
            <a:pPr indent="-330200" lvl="0" marL="457200" rtl="0" algn="l">
              <a:spcBef>
                <a:spcPts val="0"/>
              </a:spcBef>
              <a:spcAft>
                <a:spcPts val="0"/>
              </a:spcAft>
              <a:buSzPts val="1600"/>
              <a:buChar char="●"/>
            </a:pPr>
            <a:r>
              <a:rPr i="1" lang="en" sz="1600"/>
              <a:t>Logistic Regression has modest values compare to others but it is still a good model</a:t>
            </a:r>
            <a:endParaRPr i="1" sz="1600"/>
          </a:p>
        </p:txBody>
      </p:sp>
      <p:sp>
        <p:nvSpPr>
          <p:cNvPr id="291" name="Google Shape;291;p33"/>
          <p:cNvSpPr/>
          <p:nvPr/>
        </p:nvSpPr>
        <p:spPr>
          <a:xfrm>
            <a:off x="310075" y="1637375"/>
            <a:ext cx="2071500" cy="247500"/>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Logistic Regression</a:t>
            </a:r>
            <a:endParaRPr sz="1200"/>
          </a:p>
        </p:txBody>
      </p:sp>
      <p:sp>
        <p:nvSpPr>
          <p:cNvPr id="292" name="Google Shape;292;p33"/>
          <p:cNvSpPr/>
          <p:nvPr/>
        </p:nvSpPr>
        <p:spPr>
          <a:xfrm>
            <a:off x="368400" y="1663025"/>
            <a:ext cx="220500" cy="196200"/>
          </a:xfrm>
          <a:prstGeom prst="star5">
            <a:avLst>
              <a:gd fmla="val 19098" name="adj"/>
              <a:gd fmla="val 105146" name="hf"/>
              <a:gd fmla="val 110557" name="vf"/>
            </a:avLst>
          </a:prstGeom>
          <a:solidFill>
            <a:srgbClr val="FF00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pic>
        <p:nvPicPr>
          <p:cNvPr id="293" name="Google Shape;293;p33"/>
          <p:cNvPicPr preferRelativeResize="0"/>
          <p:nvPr/>
        </p:nvPicPr>
        <p:blipFill>
          <a:blip r:embed="rId4">
            <a:alphaModFix/>
          </a:blip>
          <a:stretch>
            <a:fillRect/>
          </a:stretch>
        </p:blipFill>
        <p:spPr>
          <a:xfrm>
            <a:off x="309950" y="1884975"/>
            <a:ext cx="2071375" cy="812825"/>
          </a:xfrm>
          <a:prstGeom prst="rect">
            <a:avLst/>
          </a:prstGeom>
          <a:noFill/>
          <a:ln cap="flat" cmpd="sng" w="19050">
            <a:solidFill>
              <a:srgbClr val="222222"/>
            </a:solidFill>
            <a:prstDash val="solid"/>
            <a:round/>
            <a:headEnd len="sm" w="sm" type="none"/>
            <a:tailEnd len="sm" w="sm" type="none"/>
          </a:ln>
        </p:spPr>
      </p:pic>
      <p:sp>
        <p:nvSpPr>
          <p:cNvPr id="294" name="Google Shape;294;p33"/>
          <p:cNvSpPr/>
          <p:nvPr/>
        </p:nvSpPr>
        <p:spPr>
          <a:xfrm>
            <a:off x="2443675" y="1637375"/>
            <a:ext cx="2071500" cy="247500"/>
          </a:xfrm>
          <a:prstGeom prst="rect">
            <a:avLst/>
          </a:prstGeom>
          <a:solidFill>
            <a:srgbClr val="D0E0E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Decision Tree</a:t>
            </a:r>
            <a:endParaRPr sz="1200"/>
          </a:p>
        </p:txBody>
      </p:sp>
      <p:sp>
        <p:nvSpPr>
          <p:cNvPr id="295" name="Google Shape;295;p33"/>
          <p:cNvSpPr/>
          <p:nvPr/>
        </p:nvSpPr>
        <p:spPr>
          <a:xfrm>
            <a:off x="2502000" y="1663025"/>
            <a:ext cx="220500" cy="196200"/>
          </a:xfrm>
          <a:prstGeom prst="star5">
            <a:avLst>
              <a:gd fmla="val 19098" name="adj"/>
              <a:gd fmla="val 105146" name="hf"/>
              <a:gd fmla="val 110557" name="vf"/>
            </a:avLst>
          </a:prstGeom>
          <a:solidFill>
            <a:srgbClr val="FF00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96" name="Google Shape;296;p33"/>
          <p:cNvSpPr/>
          <p:nvPr/>
        </p:nvSpPr>
        <p:spPr>
          <a:xfrm>
            <a:off x="4577275" y="1637375"/>
            <a:ext cx="2071500" cy="247500"/>
          </a:xfrm>
          <a:prstGeom prst="rect">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Random Forest</a:t>
            </a:r>
            <a:endParaRPr sz="1200"/>
          </a:p>
        </p:txBody>
      </p:sp>
      <p:sp>
        <p:nvSpPr>
          <p:cNvPr id="297" name="Google Shape;297;p33"/>
          <p:cNvSpPr/>
          <p:nvPr/>
        </p:nvSpPr>
        <p:spPr>
          <a:xfrm>
            <a:off x="4635600" y="1663025"/>
            <a:ext cx="220500" cy="196200"/>
          </a:xfrm>
          <a:prstGeom prst="star5">
            <a:avLst>
              <a:gd fmla="val 19098" name="adj"/>
              <a:gd fmla="val 105146" name="hf"/>
              <a:gd fmla="val 110557" name="vf"/>
            </a:avLst>
          </a:prstGeom>
          <a:solidFill>
            <a:srgbClr val="FF00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98" name="Google Shape;298;p33"/>
          <p:cNvSpPr/>
          <p:nvPr/>
        </p:nvSpPr>
        <p:spPr>
          <a:xfrm>
            <a:off x="6710875" y="1637375"/>
            <a:ext cx="2071500" cy="247500"/>
          </a:xfrm>
          <a:prstGeom prst="rect">
            <a:avLst/>
          </a:prstGeom>
          <a:solidFill>
            <a:srgbClr val="EAD1D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Naive Bayes</a:t>
            </a:r>
            <a:endParaRPr sz="1200"/>
          </a:p>
        </p:txBody>
      </p:sp>
      <p:sp>
        <p:nvSpPr>
          <p:cNvPr id="299" name="Google Shape;299;p33"/>
          <p:cNvSpPr/>
          <p:nvPr/>
        </p:nvSpPr>
        <p:spPr>
          <a:xfrm>
            <a:off x="6769200" y="1663025"/>
            <a:ext cx="220500" cy="196200"/>
          </a:xfrm>
          <a:prstGeom prst="star5">
            <a:avLst>
              <a:gd fmla="val 19098" name="adj"/>
              <a:gd fmla="val 105146" name="hf"/>
              <a:gd fmla="val 110557" name="vf"/>
            </a:avLst>
          </a:prstGeom>
          <a:solidFill>
            <a:srgbClr val="FF00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pic>
        <p:nvPicPr>
          <p:cNvPr id="300" name="Google Shape;300;p33"/>
          <p:cNvPicPr preferRelativeResize="0"/>
          <p:nvPr/>
        </p:nvPicPr>
        <p:blipFill rotWithShape="1">
          <a:blip r:embed="rId5">
            <a:alphaModFix/>
          </a:blip>
          <a:srcRect b="21704" l="19205" r="46904" t="60670"/>
          <a:stretch/>
        </p:blipFill>
        <p:spPr>
          <a:xfrm>
            <a:off x="4577275" y="1884875"/>
            <a:ext cx="2071501" cy="812826"/>
          </a:xfrm>
          <a:prstGeom prst="rect">
            <a:avLst/>
          </a:prstGeom>
          <a:noFill/>
          <a:ln cap="flat" cmpd="sng" w="19050">
            <a:solidFill>
              <a:srgbClr val="222222"/>
            </a:solidFill>
            <a:prstDash val="solid"/>
            <a:round/>
            <a:headEnd len="sm" w="sm" type="none"/>
            <a:tailEnd len="sm" w="sm" type="none"/>
          </a:ln>
        </p:spPr>
      </p:pic>
      <p:pic>
        <p:nvPicPr>
          <p:cNvPr id="301" name="Google Shape;301;p33"/>
          <p:cNvPicPr preferRelativeResize="0"/>
          <p:nvPr/>
        </p:nvPicPr>
        <p:blipFill rotWithShape="1">
          <a:blip r:embed="rId6">
            <a:alphaModFix/>
          </a:blip>
          <a:srcRect b="23663" l="19970" r="47746" t="58222"/>
          <a:stretch/>
        </p:blipFill>
        <p:spPr>
          <a:xfrm>
            <a:off x="2443675" y="1884975"/>
            <a:ext cx="2071501" cy="812826"/>
          </a:xfrm>
          <a:prstGeom prst="rect">
            <a:avLst/>
          </a:prstGeom>
          <a:noFill/>
          <a:ln cap="flat" cmpd="sng" w="19050">
            <a:solidFill>
              <a:srgbClr val="000000"/>
            </a:solidFill>
            <a:prstDash val="solid"/>
            <a:round/>
            <a:headEnd len="sm" w="sm" type="none"/>
            <a:tailEnd len="sm" w="sm" type="none"/>
          </a:ln>
        </p:spPr>
      </p:pic>
      <p:pic>
        <p:nvPicPr>
          <p:cNvPr id="302" name="Google Shape;302;p33"/>
          <p:cNvPicPr preferRelativeResize="0"/>
          <p:nvPr/>
        </p:nvPicPr>
        <p:blipFill rotWithShape="1">
          <a:blip r:embed="rId7">
            <a:alphaModFix/>
          </a:blip>
          <a:srcRect b="27335" l="19664" r="46904" t="55405"/>
          <a:stretch/>
        </p:blipFill>
        <p:spPr>
          <a:xfrm>
            <a:off x="6710875" y="1884975"/>
            <a:ext cx="2071501" cy="8128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4"/>
          <p:cNvPicPr preferRelativeResize="0"/>
          <p:nvPr/>
        </p:nvPicPr>
        <p:blipFill rotWithShape="1">
          <a:blip r:embed="rId3">
            <a:alphaModFix/>
          </a:blip>
          <a:srcRect b="18236" l="0" r="6217" t="9680"/>
          <a:stretch/>
        </p:blipFill>
        <p:spPr>
          <a:xfrm>
            <a:off x="1074450" y="526725"/>
            <a:ext cx="8069552" cy="3487775"/>
          </a:xfrm>
          <a:prstGeom prst="rect">
            <a:avLst/>
          </a:prstGeom>
          <a:noFill/>
          <a:ln>
            <a:noFill/>
          </a:ln>
        </p:spPr>
      </p:pic>
      <p:pic>
        <p:nvPicPr>
          <p:cNvPr id="309" name="Google Shape;309;p34"/>
          <p:cNvPicPr preferRelativeResize="0"/>
          <p:nvPr/>
        </p:nvPicPr>
        <p:blipFill>
          <a:blip r:embed="rId4">
            <a:alphaModFix/>
          </a:blip>
          <a:stretch>
            <a:fillRect/>
          </a:stretch>
        </p:blipFill>
        <p:spPr>
          <a:xfrm>
            <a:off x="0" y="0"/>
            <a:ext cx="3699700" cy="506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893700" y="2060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Conclusions</a:t>
            </a:r>
            <a:endParaRPr>
              <a:solidFill>
                <a:srgbClr val="000000"/>
              </a:solidFill>
              <a:latin typeface="Arial"/>
              <a:ea typeface="Arial"/>
              <a:cs typeface="Arial"/>
              <a:sym typeface="Arial"/>
            </a:endParaRPr>
          </a:p>
        </p:txBody>
      </p:sp>
      <p:sp>
        <p:nvSpPr>
          <p:cNvPr id="315" name="Google Shape;315;p3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35"/>
          <p:cNvSpPr/>
          <p:nvPr/>
        </p:nvSpPr>
        <p:spPr>
          <a:xfrm>
            <a:off x="652650" y="1313675"/>
            <a:ext cx="7951500" cy="3355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i="1" lang="en" sz="1600"/>
              <a:t>Using EDA, we did some investigations to gain insights and discover patterns</a:t>
            </a:r>
            <a:endParaRPr i="1" sz="1600"/>
          </a:p>
          <a:p>
            <a:pPr indent="-330200" lvl="0" marL="457200" rtl="0" algn="l">
              <a:spcBef>
                <a:spcPts val="0"/>
              </a:spcBef>
              <a:spcAft>
                <a:spcPts val="0"/>
              </a:spcAft>
              <a:buSzPts val="1600"/>
              <a:buChar char="●"/>
            </a:pPr>
            <a:r>
              <a:rPr i="1" lang="en" sz="1600"/>
              <a:t>Satisfaction level variable seems to be the most strongly negatively correlated with an employee leaving company</a:t>
            </a:r>
            <a:endParaRPr i="1" sz="1600"/>
          </a:p>
          <a:p>
            <a:pPr indent="-330200" lvl="0" marL="457200" rtl="0" algn="l">
              <a:spcBef>
                <a:spcPts val="0"/>
              </a:spcBef>
              <a:spcAft>
                <a:spcPts val="0"/>
              </a:spcAft>
              <a:buSzPts val="1600"/>
              <a:buChar char="●"/>
            </a:pPr>
            <a:r>
              <a:rPr i="1" lang="en" sz="1600"/>
              <a:t>Last evaluation seems to be the variable which is least correlated with an employee leaving company</a:t>
            </a:r>
            <a:endParaRPr i="1" sz="1600"/>
          </a:p>
          <a:p>
            <a:pPr indent="-330200" lvl="0" marL="457200" marR="0" rtl="0" algn="l">
              <a:lnSpc>
                <a:spcPct val="100000"/>
              </a:lnSpc>
              <a:spcBef>
                <a:spcPts val="0"/>
              </a:spcBef>
              <a:spcAft>
                <a:spcPts val="0"/>
              </a:spcAft>
              <a:buSzPts val="1600"/>
              <a:buChar char="●"/>
            </a:pPr>
            <a:r>
              <a:rPr i="1" lang="en" sz="1600"/>
              <a:t>We created four different models and compared their accuracy</a:t>
            </a:r>
            <a:endParaRPr i="1" sz="1600"/>
          </a:p>
          <a:p>
            <a:pPr indent="-330200" lvl="0" marL="457200" rtl="0" algn="l">
              <a:spcBef>
                <a:spcPts val="0"/>
              </a:spcBef>
              <a:spcAft>
                <a:spcPts val="0"/>
              </a:spcAft>
              <a:buSzPts val="1600"/>
              <a:buChar char="●"/>
            </a:pPr>
            <a:r>
              <a:rPr i="1" lang="en" sz="1600"/>
              <a:t>Naive Bayes tend to show a lot of false positives, hence it might not be a suitable model to predict employee attrition</a:t>
            </a:r>
            <a:endParaRPr i="1" sz="1600"/>
          </a:p>
          <a:p>
            <a:pPr indent="-330200" lvl="0" marL="457200" rtl="0" algn="l">
              <a:spcBef>
                <a:spcPts val="0"/>
              </a:spcBef>
              <a:spcAft>
                <a:spcPts val="0"/>
              </a:spcAft>
              <a:buSzPts val="1600"/>
              <a:buChar char="●"/>
            </a:pPr>
            <a:r>
              <a:rPr i="1" lang="en" sz="1600"/>
              <a:t>Random Forest &amp; Decision Tree models show good accuracy but still might have overfitting issue after balancing the classes</a:t>
            </a:r>
            <a:endParaRPr i="1" sz="1600"/>
          </a:p>
        </p:txBody>
      </p:sp>
      <p:sp>
        <p:nvSpPr>
          <p:cNvPr id="317" name="Google Shape;317;p35"/>
          <p:cNvSpPr/>
          <p:nvPr/>
        </p:nvSpPr>
        <p:spPr>
          <a:xfrm>
            <a:off x="701275" y="546989"/>
            <a:ext cx="433500" cy="4107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5"/>
          <p:cNvPicPr preferRelativeResize="0"/>
          <p:nvPr/>
        </p:nvPicPr>
        <p:blipFill>
          <a:blip r:embed="rId3">
            <a:alphaModFix/>
          </a:blip>
          <a:stretch>
            <a:fillRect/>
          </a:stretch>
        </p:blipFill>
        <p:spPr>
          <a:xfrm>
            <a:off x="685438" y="517400"/>
            <a:ext cx="465175" cy="4716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4"/>
          <p:cNvSpPr/>
          <p:nvPr/>
        </p:nvSpPr>
        <p:spPr>
          <a:xfrm>
            <a:off x="458050" y="2031775"/>
            <a:ext cx="2704200" cy="2357400"/>
          </a:xfrm>
          <a:prstGeom prst="rect">
            <a:avLst/>
          </a:prstGeom>
          <a:solidFill>
            <a:schemeClr val="lt1"/>
          </a:solidFill>
          <a:ln cap="flat" cmpd="sng" w="19050">
            <a:solidFill>
              <a:srgbClr val="330AE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i="1" lang="en" sz="1600"/>
              <a:t>This dataset is for the HR Department</a:t>
            </a:r>
            <a:endParaRPr i="1" sz="1600"/>
          </a:p>
          <a:p>
            <a:pPr indent="0" lvl="0" marL="457200" rtl="0" algn="l">
              <a:spcBef>
                <a:spcPts val="0"/>
              </a:spcBef>
              <a:spcAft>
                <a:spcPts val="0"/>
              </a:spcAft>
              <a:buNone/>
            </a:pPr>
            <a:r>
              <a:t/>
            </a:r>
            <a:endParaRPr i="1" sz="1600"/>
          </a:p>
          <a:p>
            <a:pPr indent="-317500" lvl="0" marL="457200" rtl="0" algn="l">
              <a:spcBef>
                <a:spcPts val="0"/>
              </a:spcBef>
              <a:spcAft>
                <a:spcPts val="0"/>
              </a:spcAft>
              <a:buSzPts val="1400"/>
              <a:buFont typeface="Roboto Condensed Light"/>
              <a:buChar char="●"/>
            </a:pPr>
            <a:r>
              <a:rPr i="1" lang="en" sz="1600"/>
              <a:t> It contains information about employees who are working or have worked in the company</a:t>
            </a:r>
            <a:endParaRPr b="1" sz="1800">
              <a:solidFill>
                <a:srgbClr val="434343"/>
              </a:solidFill>
              <a:latin typeface="Exo 2"/>
              <a:ea typeface="Exo 2"/>
              <a:cs typeface="Exo 2"/>
              <a:sym typeface="Exo 2"/>
            </a:endParaRPr>
          </a:p>
          <a:p>
            <a:pPr indent="0" lvl="0" marL="0" rtl="0" algn="l">
              <a:spcBef>
                <a:spcPts val="0"/>
              </a:spcBef>
              <a:spcAft>
                <a:spcPts val="0"/>
              </a:spcAft>
              <a:buNone/>
            </a:pPr>
            <a:r>
              <a:t/>
            </a:r>
            <a:endParaRPr/>
          </a:p>
        </p:txBody>
      </p:sp>
      <p:sp>
        <p:nvSpPr>
          <p:cNvPr id="109" name="Google Shape;109;p14"/>
          <p:cNvSpPr/>
          <p:nvPr/>
        </p:nvSpPr>
        <p:spPr>
          <a:xfrm>
            <a:off x="458200" y="1603075"/>
            <a:ext cx="2704200" cy="428700"/>
          </a:xfrm>
          <a:prstGeom prst="rect">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Dataset</a:t>
            </a:r>
            <a:endParaRPr b="1">
              <a:solidFill>
                <a:schemeClr val="lt1"/>
              </a:solidFill>
            </a:endParaRPr>
          </a:p>
        </p:txBody>
      </p:sp>
      <p:sp>
        <p:nvSpPr>
          <p:cNvPr id="110" name="Google Shape;110;p14"/>
          <p:cNvSpPr/>
          <p:nvPr/>
        </p:nvSpPr>
        <p:spPr>
          <a:xfrm>
            <a:off x="3353650" y="2031775"/>
            <a:ext cx="2704200" cy="2357400"/>
          </a:xfrm>
          <a:prstGeom prst="rect">
            <a:avLst/>
          </a:prstGeom>
          <a:solidFill>
            <a:schemeClr val="l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i="1" lang="en" sz="1600"/>
              <a:t>Data was obtained in the CSV format from Kaggle and imported to Python</a:t>
            </a:r>
            <a:endParaRPr b="1" sz="1800">
              <a:solidFill>
                <a:srgbClr val="434343"/>
              </a:solidFill>
              <a:latin typeface="Exo 2"/>
              <a:ea typeface="Exo 2"/>
              <a:cs typeface="Exo 2"/>
              <a:sym typeface="Exo 2"/>
            </a:endParaRPr>
          </a:p>
          <a:p>
            <a:pPr indent="0" lvl="0" marL="0" rtl="0" algn="l">
              <a:spcBef>
                <a:spcPts val="0"/>
              </a:spcBef>
              <a:spcAft>
                <a:spcPts val="0"/>
              </a:spcAft>
              <a:buNone/>
            </a:pPr>
            <a:r>
              <a:t/>
            </a:r>
            <a:endParaRPr/>
          </a:p>
        </p:txBody>
      </p:sp>
      <p:sp>
        <p:nvSpPr>
          <p:cNvPr id="111" name="Google Shape;111;p14"/>
          <p:cNvSpPr/>
          <p:nvPr/>
        </p:nvSpPr>
        <p:spPr>
          <a:xfrm>
            <a:off x="3353800" y="1603075"/>
            <a:ext cx="2704200" cy="4287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Data Source</a:t>
            </a:r>
            <a:endParaRPr b="1">
              <a:solidFill>
                <a:schemeClr val="lt1"/>
              </a:solidFill>
            </a:endParaRPr>
          </a:p>
        </p:txBody>
      </p:sp>
      <p:sp>
        <p:nvSpPr>
          <p:cNvPr id="112" name="Google Shape;112;p14"/>
          <p:cNvSpPr/>
          <p:nvPr/>
        </p:nvSpPr>
        <p:spPr>
          <a:xfrm>
            <a:off x="6173050" y="2031775"/>
            <a:ext cx="2704200" cy="2357400"/>
          </a:xfrm>
          <a:prstGeom prst="rect">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i="1" lang="en" sz="1600"/>
              <a:t>Founders and CEO</a:t>
            </a:r>
            <a:endParaRPr i="1" sz="1600"/>
          </a:p>
          <a:p>
            <a:pPr indent="-317500" lvl="0" marL="457200" rtl="0" algn="l">
              <a:spcBef>
                <a:spcPts val="0"/>
              </a:spcBef>
              <a:spcAft>
                <a:spcPts val="0"/>
              </a:spcAft>
              <a:buSzPts val="1400"/>
              <a:buFont typeface="Roboto Condensed Light"/>
              <a:buChar char="●"/>
            </a:pPr>
            <a:r>
              <a:rPr i="1" lang="en" sz="1600"/>
              <a:t>Leadership Team</a:t>
            </a:r>
            <a:endParaRPr i="1" sz="1600"/>
          </a:p>
          <a:p>
            <a:pPr indent="-317500" lvl="0" marL="457200" rtl="0" algn="l">
              <a:spcBef>
                <a:spcPts val="0"/>
              </a:spcBef>
              <a:spcAft>
                <a:spcPts val="0"/>
              </a:spcAft>
              <a:buSzPts val="1400"/>
              <a:buFont typeface="Roboto Condensed Light"/>
              <a:buChar char="●"/>
            </a:pPr>
            <a:r>
              <a:rPr i="1" lang="en" sz="1600"/>
              <a:t>HR Team</a:t>
            </a:r>
            <a:endParaRPr i="1" sz="1600"/>
          </a:p>
          <a:p>
            <a:pPr indent="0" lvl="0" marL="0" rtl="0" algn="l">
              <a:spcBef>
                <a:spcPts val="0"/>
              </a:spcBef>
              <a:spcAft>
                <a:spcPts val="0"/>
              </a:spcAft>
              <a:buNone/>
            </a:pPr>
            <a:r>
              <a:t/>
            </a:r>
            <a:endParaRPr/>
          </a:p>
        </p:txBody>
      </p:sp>
      <p:sp>
        <p:nvSpPr>
          <p:cNvPr id="113" name="Google Shape;113;p14"/>
          <p:cNvSpPr/>
          <p:nvPr/>
        </p:nvSpPr>
        <p:spPr>
          <a:xfrm>
            <a:off x="6173200" y="1603075"/>
            <a:ext cx="2704200" cy="428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Users</a:t>
            </a:r>
            <a:endParaRPr b="1">
              <a:solidFill>
                <a:schemeClr val="lt1"/>
              </a:solidFill>
            </a:endParaRPr>
          </a:p>
        </p:txBody>
      </p:sp>
      <p:sp>
        <p:nvSpPr>
          <p:cNvPr id="114" name="Google Shape;114;p14"/>
          <p:cNvSpPr txBox="1"/>
          <p:nvPr>
            <p:ph type="title"/>
          </p:nvPr>
        </p:nvSpPr>
        <p:spPr>
          <a:xfrm>
            <a:off x="458050" y="3017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Background</a:t>
            </a:r>
            <a:endParaRPr>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Dataset Information</a:t>
            </a:r>
            <a:endParaRPr/>
          </a:p>
          <a:p>
            <a:pPr indent="0" lvl="0" marL="0" rtl="0" algn="l">
              <a:spcBef>
                <a:spcPts val="0"/>
              </a:spcBef>
              <a:spcAft>
                <a:spcPts val="0"/>
              </a:spcAft>
              <a:buNone/>
            </a:pPr>
            <a:r>
              <a:t/>
            </a:r>
            <a:endParaRPr/>
          </a:p>
        </p:txBody>
      </p:sp>
      <p:sp>
        <p:nvSpPr>
          <p:cNvPr id="120" name="Google Shape;120;p1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15"/>
          <p:cNvPicPr preferRelativeResize="0"/>
          <p:nvPr/>
        </p:nvPicPr>
        <p:blipFill rotWithShape="1">
          <a:blip r:embed="rId3">
            <a:alphaModFix/>
          </a:blip>
          <a:srcRect b="-4280" l="0" r="55337" t="20026"/>
          <a:stretch/>
        </p:blipFill>
        <p:spPr>
          <a:xfrm>
            <a:off x="703000" y="746175"/>
            <a:ext cx="3160399" cy="4333475"/>
          </a:xfrm>
          <a:prstGeom prst="rect">
            <a:avLst/>
          </a:prstGeom>
          <a:noFill/>
          <a:ln>
            <a:noFill/>
          </a:ln>
        </p:spPr>
      </p:pic>
      <p:pic>
        <p:nvPicPr>
          <p:cNvPr id="122" name="Google Shape;122;p15"/>
          <p:cNvPicPr preferRelativeResize="0"/>
          <p:nvPr/>
        </p:nvPicPr>
        <p:blipFill rotWithShape="1">
          <a:blip r:embed="rId3">
            <a:alphaModFix/>
          </a:blip>
          <a:srcRect b="13303" l="41376" r="0" t="15744"/>
          <a:stretch/>
        </p:blipFill>
        <p:spPr>
          <a:xfrm>
            <a:off x="4472775" y="777225"/>
            <a:ext cx="3951501" cy="364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Mission Objectives</a:t>
            </a:r>
            <a:endParaRPr/>
          </a:p>
        </p:txBody>
      </p:sp>
      <p:sp>
        <p:nvSpPr>
          <p:cNvPr id="128" name="Google Shape;128;p16"/>
          <p:cNvSpPr txBox="1"/>
          <p:nvPr>
            <p:ph idx="2" type="body"/>
          </p:nvPr>
        </p:nvSpPr>
        <p:spPr>
          <a:xfrm>
            <a:off x="1153244" y="1200150"/>
            <a:ext cx="6203100" cy="3725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434343"/>
              </a:buClr>
              <a:buSzPts val="1900"/>
              <a:buFont typeface="Lato Light"/>
              <a:buChar char="●"/>
            </a:pPr>
            <a:r>
              <a:rPr lang="en" sz="1900">
                <a:solidFill>
                  <a:srgbClr val="434343"/>
                </a:solidFill>
                <a:latin typeface="Lato Light"/>
                <a:ea typeface="Lato Light"/>
                <a:cs typeface="Lato Light"/>
                <a:sym typeface="Lato Light"/>
              </a:rPr>
              <a:t>Per</a:t>
            </a:r>
            <a:r>
              <a:rPr lang="en" sz="1900">
                <a:solidFill>
                  <a:srgbClr val="434343"/>
                </a:solidFill>
                <a:latin typeface="Lato Light"/>
                <a:ea typeface="Lato Light"/>
                <a:cs typeface="Lato Light"/>
                <a:sym typeface="Lato Light"/>
              </a:rPr>
              <a:t>form Exploratory Data Analysis to identify key drivers of employee retention.</a:t>
            </a:r>
            <a:endParaRPr sz="1900">
              <a:solidFill>
                <a:srgbClr val="434343"/>
              </a:solidFill>
              <a:latin typeface="Lato Light"/>
              <a:ea typeface="Lato Light"/>
              <a:cs typeface="Lato Light"/>
              <a:sym typeface="Lato Light"/>
            </a:endParaRPr>
          </a:p>
          <a:p>
            <a:pPr indent="-349250" lvl="0" marL="457200" rtl="0" algn="l">
              <a:spcBef>
                <a:spcPts val="0"/>
              </a:spcBef>
              <a:spcAft>
                <a:spcPts val="0"/>
              </a:spcAft>
              <a:buClr>
                <a:srgbClr val="434343"/>
              </a:buClr>
              <a:buSzPts val="1900"/>
              <a:buFont typeface="Lato Light"/>
              <a:buChar char="●"/>
            </a:pPr>
            <a:r>
              <a:rPr lang="en" sz="1900">
                <a:solidFill>
                  <a:srgbClr val="434343"/>
                </a:solidFill>
                <a:latin typeface="Lato Light"/>
                <a:ea typeface="Lato Light"/>
                <a:cs typeface="Lato Light"/>
                <a:sym typeface="Lato Light"/>
              </a:rPr>
              <a:t>Build a predictive model to predict employee attrition.</a:t>
            </a:r>
            <a:endParaRPr sz="1900">
              <a:solidFill>
                <a:srgbClr val="434343"/>
              </a:solidFill>
              <a:latin typeface="Lato Light"/>
              <a:ea typeface="Lato Light"/>
              <a:cs typeface="Lato Light"/>
              <a:sym typeface="Lato Light"/>
            </a:endParaRPr>
          </a:p>
          <a:p>
            <a:pPr indent="-349250" lvl="0" marL="457200" rtl="0" algn="l">
              <a:spcBef>
                <a:spcPts val="0"/>
              </a:spcBef>
              <a:spcAft>
                <a:spcPts val="0"/>
              </a:spcAft>
              <a:buClr>
                <a:srgbClr val="434343"/>
              </a:buClr>
              <a:buSzPts val="1900"/>
              <a:buFont typeface="Lato Light"/>
              <a:buChar char="●"/>
            </a:pPr>
            <a:r>
              <a:rPr lang="en" sz="1900">
                <a:solidFill>
                  <a:srgbClr val="434343"/>
                </a:solidFill>
                <a:latin typeface="Lato Light"/>
                <a:ea typeface="Lato Light"/>
                <a:cs typeface="Lato Light"/>
                <a:sym typeface="Lato Light"/>
              </a:rPr>
              <a:t>Measure the model accuracy.</a:t>
            </a:r>
            <a:endParaRPr sz="1900">
              <a:solidFill>
                <a:srgbClr val="434343"/>
              </a:solidFill>
              <a:latin typeface="Lato Light"/>
              <a:ea typeface="Lato Light"/>
              <a:cs typeface="Lato Light"/>
              <a:sym typeface="Lato Light"/>
            </a:endParaRPr>
          </a:p>
          <a:p>
            <a:pPr indent="-349250" lvl="0" marL="457200" rtl="0" algn="l">
              <a:spcBef>
                <a:spcPts val="0"/>
              </a:spcBef>
              <a:spcAft>
                <a:spcPts val="0"/>
              </a:spcAft>
              <a:buClr>
                <a:srgbClr val="434343"/>
              </a:buClr>
              <a:buSzPts val="1900"/>
              <a:buFont typeface="Lato Light"/>
              <a:buChar char="●"/>
            </a:pPr>
            <a:r>
              <a:rPr lang="en" sz="1900">
                <a:solidFill>
                  <a:srgbClr val="434343"/>
                </a:solidFill>
                <a:latin typeface="Lato Light"/>
                <a:ea typeface="Lato Light"/>
                <a:cs typeface="Lato Light"/>
                <a:sym typeface="Lato Light"/>
              </a:rPr>
              <a:t>Communicate key insights to upper management</a:t>
            </a:r>
            <a:endParaRPr sz="1900">
              <a:solidFill>
                <a:srgbClr val="434343"/>
              </a:solidFill>
              <a:latin typeface="Lato Light"/>
              <a:ea typeface="Lato Light"/>
              <a:cs typeface="Lato Light"/>
              <a:sym typeface="Lato Light"/>
            </a:endParaRPr>
          </a:p>
          <a:p>
            <a:pPr indent="0" lvl="0" marL="0" rtl="0" algn="l">
              <a:spcBef>
                <a:spcPts val="0"/>
              </a:spcBef>
              <a:spcAft>
                <a:spcPts val="0"/>
              </a:spcAft>
              <a:buNone/>
            </a:pPr>
            <a:r>
              <a:t/>
            </a:r>
            <a:endParaRPr sz="19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900">
              <a:solidFill>
                <a:srgbClr val="434343"/>
              </a:solidFill>
              <a:latin typeface="Roboto Condensed Light"/>
              <a:ea typeface="Roboto Condensed Light"/>
              <a:cs typeface="Roboto Condensed Light"/>
              <a:sym typeface="Roboto Condensed Light"/>
            </a:endParaRPr>
          </a:p>
        </p:txBody>
      </p:sp>
      <p:sp>
        <p:nvSpPr>
          <p:cNvPr id="129" name="Google Shape;129;p1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17"/>
          <p:cNvPicPr preferRelativeResize="0"/>
          <p:nvPr/>
        </p:nvPicPr>
        <p:blipFill rotWithShape="1">
          <a:blip r:embed="rId3">
            <a:alphaModFix/>
          </a:blip>
          <a:srcRect b="13868" l="0" r="0" t="11649"/>
          <a:stretch/>
        </p:blipFill>
        <p:spPr>
          <a:xfrm>
            <a:off x="1055550" y="564500"/>
            <a:ext cx="8103100" cy="4022901"/>
          </a:xfrm>
          <a:prstGeom prst="rect">
            <a:avLst/>
          </a:prstGeom>
          <a:noFill/>
          <a:ln>
            <a:noFill/>
          </a:ln>
        </p:spPr>
      </p:pic>
      <p:pic>
        <p:nvPicPr>
          <p:cNvPr id="136" name="Google Shape;136;p17"/>
          <p:cNvPicPr preferRelativeResize="0"/>
          <p:nvPr/>
        </p:nvPicPr>
        <p:blipFill>
          <a:blip r:embed="rId4">
            <a:alphaModFix/>
          </a:blip>
          <a:stretch>
            <a:fillRect/>
          </a:stretch>
        </p:blipFill>
        <p:spPr>
          <a:xfrm>
            <a:off x="0" y="0"/>
            <a:ext cx="3699700" cy="506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893700" y="358400"/>
            <a:ext cx="7483500" cy="8574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  Data Cleaning</a:t>
            </a:r>
            <a:endParaRPr>
              <a:solidFill>
                <a:srgbClr val="000000"/>
              </a:solidFill>
              <a:latin typeface="Arial"/>
              <a:ea typeface="Arial"/>
              <a:cs typeface="Arial"/>
              <a:sym typeface="Arial"/>
            </a:endParaRPr>
          </a:p>
        </p:txBody>
      </p:sp>
      <p:sp>
        <p:nvSpPr>
          <p:cNvPr id="142" name="Google Shape;142;p1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p:nvPr/>
        </p:nvSpPr>
        <p:spPr>
          <a:xfrm>
            <a:off x="2753425" y="1915400"/>
            <a:ext cx="711300" cy="402900"/>
          </a:xfrm>
          <a:prstGeom prst="rightArrow">
            <a:avLst>
              <a:gd fmla="val 50000" name="adj1"/>
              <a:gd fmla="val 50000" name="adj2"/>
            </a:avLst>
          </a:prstGeom>
          <a:solidFill>
            <a:srgbClr val="CC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144" name="Google Shape;144;p18"/>
          <p:cNvSpPr/>
          <p:nvPr/>
        </p:nvSpPr>
        <p:spPr>
          <a:xfrm>
            <a:off x="5701700" y="1215800"/>
            <a:ext cx="2870700" cy="35541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i="1" lang="en" sz="1600"/>
              <a:t>Transformed Categorical variables like Salary and Department by creating dummy variables </a:t>
            </a:r>
            <a:endParaRPr i="1" sz="1600"/>
          </a:p>
          <a:p>
            <a:pPr indent="0" lvl="0" marL="457200" rtl="0" algn="l">
              <a:spcBef>
                <a:spcPts val="0"/>
              </a:spcBef>
              <a:spcAft>
                <a:spcPts val="0"/>
              </a:spcAft>
              <a:buNone/>
            </a:pPr>
            <a:r>
              <a:t/>
            </a:r>
            <a:endParaRPr i="1" sz="1600"/>
          </a:p>
          <a:p>
            <a:pPr indent="-330200" lvl="0" marL="457200" rtl="0" algn="l">
              <a:spcBef>
                <a:spcPts val="0"/>
              </a:spcBef>
              <a:spcAft>
                <a:spcPts val="0"/>
              </a:spcAft>
              <a:buSzPts val="1600"/>
              <a:buChar char="●"/>
            </a:pPr>
            <a:r>
              <a:rPr i="1" lang="en" sz="1600"/>
              <a:t>Performed data cleaning by filtering the data for null values and </a:t>
            </a:r>
            <a:r>
              <a:rPr i="1" lang="en" sz="1600"/>
              <a:t>removing columns of less importance</a:t>
            </a:r>
            <a:endParaRPr i="1" sz="1600"/>
          </a:p>
        </p:txBody>
      </p:sp>
      <p:pic>
        <p:nvPicPr>
          <p:cNvPr id="145" name="Google Shape;145;p18"/>
          <p:cNvPicPr preferRelativeResize="0"/>
          <p:nvPr/>
        </p:nvPicPr>
        <p:blipFill>
          <a:blip r:embed="rId3">
            <a:alphaModFix/>
          </a:blip>
          <a:stretch>
            <a:fillRect/>
          </a:stretch>
        </p:blipFill>
        <p:spPr>
          <a:xfrm>
            <a:off x="474425" y="504500"/>
            <a:ext cx="711300" cy="711300"/>
          </a:xfrm>
          <a:prstGeom prst="rect">
            <a:avLst/>
          </a:prstGeom>
          <a:noFill/>
          <a:ln>
            <a:noFill/>
          </a:ln>
        </p:spPr>
      </p:pic>
      <p:sp>
        <p:nvSpPr>
          <p:cNvPr id="146" name="Google Shape;146;p18"/>
          <p:cNvSpPr/>
          <p:nvPr/>
        </p:nvSpPr>
        <p:spPr>
          <a:xfrm>
            <a:off x="828925" y="1620200"/>
            <a:ext cx="1706100" cy="11457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778625" y="1676850"/>
            <a:ext cx="1706100" cy="786900"/>
          </a:xfrm>
          <a:prstGeom prst="rect">
            <a:avLst/>
          </a:prstGeom>
          <a:solidFill>
            <a:schemeClr val="lt1"/>
          </a:solidFill>
          <a:ln cap="flat" cmpd="sng" w="28575">
            <a:solidFill>
              <a:srgbClr val="330A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2300">
                <a:solidFill>
                  <a:srgbClr val="330AE7"/>
                </a:solidFill>
              </a:rPr>
              <a:t>14999</a:t>
            </a:r>
            <a:endParaRPr sz="2300">
              <a:solidFill>
                <a:srgbClr val="330AE7"/>
              </a:solidFill>
            </a:endParaRPr>
          </a:p>
          <a:p>
            <a:pPr indent="0" lvl="0" marL="0" rtl="0" algn="l">
              <a:spcBef>
                <a:spcPts val="0"/>
              </a:spcBef>
              <a:spcAft>
                <a:spcPts val="0"/>
              </a:spcAft>
              <a:buNone/>
            </a:pPr>
            <a:r>
              <a:rPr lang="en" sz="1200"/>
              <a:t>  </a:t>
            </a:r>
            <a:r>
              <a:rPr i="1" lang="en" sz="700"/>
              <a:t>Number of rows before deduplicating</a:t>
            </a:r>
            <a:endParaRPr i="1" sz="800"/>
          </a:p>
        </p:txBody>
      </p:sp>
      <p:sp>
        <p:nvSpPr>
          <p:cNvPr id="148" name="Google Shape;148;p18"/>
          <p:cNvSpPr/>
          <p:nvPr/>
        </p:nvSpPr>
        <p:spPr>
          <a:xfrm>
            <a:off x="3648325" y="1620200"/>
            <a:ext cx="1706100" cy="11457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3598025" y="1676850"/>
            <a:ext cx="1706100" cy="786900"/>
          </a:xfrm>
          <a:prstGeom prst="rect">
            <a:avLst/>
          </a:prstGeom>
          <a:solidFill>
            <a:schemeClr val="lt1"/>
          </a:solidFill>
          <a:ln cap="flat" cmpd="sng" w="28575">
            <a:solidFill>
              <a:srgbClr val="330A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330AE7"/>
                </a:solidFill>
              </a:rPr>
              <a:t>    11991</a:t>
            </a:r>
            <a:endParaRPr sz="2300">
              <a:solidFill>
                <a:srgbClr val="330AE7"/>
              </a:solidFill>
            </a:endParaRPr>
          </a:p>
          <a:p>
            <a:pPr indent="0" lvl="0" marL="0" rtl="0" algn="l">
              <a:spcBef>
                <a:spcPts val="0"/>
              </a:spcBef>
              <a:spcAft>
                <a:spcPts val="0"/>
              </a:spcAft>
              <a:buNone/>
            </a:pPr>
            <a:r>
              <a:rPr lang="en" sz="600"/>
              <a:t>   </a:t>
            </a:r>
            <a:r>
              <a:rPr lang="en" sz="700"/>
              <a:t> </a:t>
            </a:r>
            <a:r>
              <a:rPr i="1" lang="en" sz="700"/>
              <a:t>Number of rows after deduplicating</a:t>
            </a:r>
            <a:endParaRPr i="1" sz="700"/>
          </a:p>
        </p:txBody>
      </p:sp>
      <p:sp>
        <p:nvSpPr>
          <p:cNvPr id="150" name="Google Shape;150;p18"/>
          <p:cNvSpPr/>
          <p:nvPr/>
        </p:nvSpPr>
        <p:spPr>
          <a:xfrm>
            <a:off x="2753425" y="3439400"/>
            <a:ext cx="711300" cy="402900"/>
          </a:xfrm>
          <a:prstGeom prst="rightArrow">
            <a:avLst>
              <a:gd fmla="val 50000" name="adj1"/>
              <a:gd fmla="val 50000" name="adj2"/>
            </a:avLst>
          </a:prstGeom>
          <a:solidFill>
            <a:srgbClr val="CC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151" name="Google Shape;151;p18"/>
          <p:cNvSpPr/>
          <p:nvPr/>
        </p:nvSpPr>
        <p:spPr>
          <a:xfrm>
            <a:off x="828925" y="3144200"/>
            <a:ext cx="1706100" cy="11457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78625" y="3200850"/>
            <a:ext cx="1706100" cy="7869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2300">
                <a:solidFill>
                  <a:srgbClr val="330AE7"/>
                </a:solidFill>
              </a:rPr>
              <a:t>10</a:t>
            </a:r>
            <a:endParaRPr sz="2300">
              <a:solidFill>
                <a:srgbClr val="330AE7"/>
              </a:solidFill>
            </a:endParaRPr>
          </a:p>
          <a:p>
            <a:pPr indent="0" lvl="0" marL="0" rtl="0" algn="l">
              <a:spcBef>
                <a:spcPts val="0"/>
              </a:spcBef>
              <a:spcAft>
                <a:spcPts val="0"/>
              </a:spcAft>
              <a:buNone/>
            </a:pPr>
            <a:r>
              <a:rPr lang="en" sz="1200"/>
              <a:t>   </a:t>
            </a:r>
            <a:r>
              <a:rPr i="1" lang="en" sz="700"/>
              <a:t>Number of columns in raw data </a:t>
            </a:r>
            <a:endParaRPr i="1" sz="800"/>
          </a:p>
        </p:txBody>
      </p:sp>
      <p:sp>
        <p:nvSpPr>
          <p:cNvPr id="153" name="Google Shape;153;p18"/>
          <p:cNvSpPr/>
          <p:nvPr/>
        </p:nvSpPr>
        <p:spPr>
          <a:xfrm>
            <a:off x="3648325" y="3144200"/>
            <a:ext cx="1706100" cy="11457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598025" y="3200850"/>
            <a:ext cx="1706100" cy="786900"/>
          </a:xfrm>
          <a:prstGeom prst="rect">
            <a:avLst/>
          </a:prstGeom>
          <a:solidFill>
            <a:schemeClr val="l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330AE7"/>
                </a:solidFill>
              </a:rPr>
              <a:t>    	   9</a:t>
            </a:r>
            <a:endParaRPr sz="2300">
              <a:solidFill>
                <a:srgbClr val="330AE7"/>
              </a:solidFill>
            </a:endParaRPr>
          </a:p>
          <a:p>
            <a:pPr indent="0" lvl="0" marL="0" rtl="0" algn="l">
              <a:spcBef>
                <a:spcPts val="0"/>
              </a:spcBef>
              <a:spcAft>
                <a:spcPts val="0"/>
              </a:spcAft>
              <a:buNone/>
            </a:pPr>
            <a:r>
              <a:rPr lang="en" sz="600"/>
              <a:t> </a:t>
            </a:r>
            <a:r>
              <a:rPr i="1" lang="en" sz="700"/>
              <a:t>Number of columns taken for modelling</a:t>
            </a:r>
            <a:endParaRPr i="1"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19"/>
          <p:cNvPicPr preferRelativeResize="0"/>
          <p:nvPr/>
        </p:nvPicPr>
        <p:blipFill rotWithShape="1">
          <a:blip r:embed="rId3">
            <a:alphaModFix/>
          </a:blip>
          <a:srcRect b="12794" l="26801" r="1841" t="13164"/>
          <a:stretch/>
        </p:blipFill>
        <p:spPr>
          <a:xfrm>
            <a:off x="3183475" y="565950"/>
            <a:ext cx="5960524" cy="4011599"/>
          </a:xfrm>
          <a:prstGeom prst="rect">
            <a:avLst/>
          </a:prstGeom>
          <a:noFill/>
          <a:ln>
            <a:noFill/>
          </a:ln>
        </p:spPr>
      </p:pic>
      <p:pic>
        <p:nvPicPr>
          <p:cNvPr id="161" name="Google Shape;161;p19"/>
          <p:cNvPicPr preferRelativeResize="0"/>
          <p:nvPr/>
        </p:nvPicPr>
        <p:blipFill>
          <a:blip r:embed="rId4">
            <a:alphaModFix/>
          </a:blip>
          <a:stretch>
            <a:fillRect/>
          </a:stretch>
        </p:blipFill>
        <p:spPr>
          <a:xfrm>
            <a:off x="0" y="0"/>
            <a:ext cx="3699700" cy="506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idx="2" type="body"/>
          </p:nvPr>
        </p:nvSpPr>
        <p:spPr>
          <a:xfrm>
            <a:off x="128953" y="1056900"/>
            <a:ext cx="8682300" cy="372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left: 1991</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were not promoted: 11788		</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in each salary bracket: Low-5750, Medium:5261, High: 990</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did not meet with an accident at work: 10141</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stayed: 10000</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were promoted: 203</a:t>
            </a:r>
            <a:endParaRPr i="1"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i="1" lang="en" sz="1600">
                <a:solidFill>
                  <a:srgbClr val="000000"/>
                </a:solidFill>
                <a:latin typeface="Arial"/>
                <a:ea typeface="Arial"/>
                <a:cs typeface="Arial"/>
                <a:sym typeface="Arial"/>
              </a:rPr>
              <a:t>Number of employees who met with an accident at work: 1850</a:t>
            </a:r>
            <a:endParaRPr i="1" sz="1600">
              <a:solidFill>
                <a:srgbClr val="000000"/>
              </a:solidFill>
              <a:latin typeface="Arial"/>
              <a:ea typeface="Arial"/>
              <a:cs typeface="Arial"/>
              <a:sym typeface="Aria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7" name="Google Shape;167;p2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0"/>
          <p:cNvSpPr txBox="1"/>
          <p:nvPr/>
        </p:nvSpPr>
        <p:spPr>
          <a:xfrm>
            <a:off x="1160500" y="286550"/>
            <a:ext cx="6203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Lato"/>
                <a:ea typeface="Lato"/>
                <a:cs typeface="Lato"/>
                <a:sym typeface="Lato"/>
              </a:rPr>
              <a:t>Employee Statistics</a:t>
            </a:r>
            <a:endParaRPr sz="23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